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Lst>
  <p:sldSz cx="18288000" cy="10287000"/>
  <p:notesSz cx="6858000" cy="9144000"/>
  <p:embeddedFontLst>
    <p:embeddedFont>
      <p:font typeface="Maharlika" charset="1" panose="00000000000000000000"/>
      <p:regular r:id="rId49"/>
    </p:embeddedFont>
    <p:embeddedFont>
      <p:font typeface="Fahkwang Extra-Light" charset="1" panose="00000300000000000000"/>
      <p:regular r:id="rId50"/>
    </p:embeddedFont>
    <p:embeddedFont>
      <p:font typeface="Fahkwang Bold" charset="1" panose="00000800000000000000"/>
      <p:regular r:id="rId51"/>
    </p:embeddedFont>
    <p:embeddedFont>
      <p:font typeface="Fahkwang Bold Italics" charset="1" panose="00000800000000000000"/>
      <p:regular r:id="rId52"/>
    </p:embeddedFont>
    <p:embeddedFont>
      <p:font typeface="Open Sans" charset="1" panose="020B0606030504020204"/>
      <p:regular r:id="rId53"/>
    </p:embeddedFont>
    <p:embeddedFont>
      <p:font typeface="Fahkwang" charset="1" panose="00000500000000000000"/>
      <p:regular r:id="rId54"/>
    </p:embeddedFont>
    <p:embeddedFont>
      <p:font typeface="Fahkwang Extra-Light Italics" charset="1" panose="00000300000000000000"/>
      <p:regular r:id="rId55"/>
    </p:embeddedFont>
    <p:embeddedFont>
      <p:font typeface="Helvetica World Bold" charset="1" panose="020B0800040000020004"/>
      <p:regular r:id="rId56"/>
    </p:embeddedFont>
    <p:embeddedFont>
      <p:font typeface="Anonymous Pro Bold" charset="1" panose="02060809030202000504"/>
      <p:regular r:id="rId57"/>
    </p:embeddedFont>
    <p:embeddedFont>
      <p:font typeface="Mr Dafoe" charset="1" panose="02000000000000000000"/>
      <p:regular r:id="rId58"/>
    </p:embeddedFont>
    <p:embeddedFont>
      <p:font typeface="Rubik One" charset="1" panose="02000604000000020004"/>
      <p:regular r:id="rId59"/>
    </p:embeddedFont>
    <p:embeddedFont>
      <p:font typeface="Raleway" charset="1" panose="00000000000000000000"/>
      <p:regular r:id="rId60"/>
    </p:embeddedFont>
    <p:embeddedFont>
      <p:font typeface="Raleway Bold Italics" charset="1" panose="00000000000000000000"/>
      <p:regular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52" Target="fonts/font52.fntdata" Type="http://schemas.openxmlformats.org/officeDocument/2006/relationships/font"/><Relationship Id="rId53" Target="fonts/font53.fntdata" Type="http://schemas.openxmlformats.org/officeDocument/2006/relationships/font"/><Relationship Id="rId54" Target="fonts/font54.fntdata" Type="http://schemas.openxmlformats.org/officeDocument/2006/relationships/font"/><Relationship Id="rId55" Target="fonts/font55.fntdata" Type="http://schemas.openxmlformats.org/officeDocument/2006/relationships/font"/><Relationship Id="rId56" Target="fonts/font56.fntdata" Type="http://schemas.openxmlformats.org/officeDocument/2006/relationships/font"/><Relationship Id="rId57" Target="fonts/font57.fntdata" Type="http://schemas.openxmlformats.org/officeDocument/2006/relationships/font"/><Relationship Id="rId58" Target="fonts/font58.fntdata" Type="http://schemas.openxmlformats.org/officeDocument/2006/relationships/font"/><Relationship Id="rId59" Target="fonts/font59.fntdata" Type="http://schemas.openxmlformats.org/officeDocument/2006/relationships/font"/><Relationship Id="rId6" Target="slides/slide1.xml" Type="http://schemas.openxmlformats.org/officeDocument/2006/relationships/slide"/><Relationship Id="rId60" Target="fonts/font60.fntdata" Type="http://schemas.openxmlformats.org/officeDocument/2006/relationships/font"/><Relationship Id="rId61" Target="fonts/font61.fntdata" Type="http://schemas.openxmlformats.org/officeDocument/2006/relationships/font"/><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slide2.xml" Type="http://schemas.openxmlformats.org/officeDocument/2006/relationships/slid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slide3.xml" Type="http://schemas.openxmlformats.org/officeDocument/2006/relationships/slide"/><Relationship Id="rId2" Target="slide4.xml" Type="http://schemas.openxmlformats.org/officeDocument/2006/relationships/slide"/><Relationship Id="rId3" Target="slide8.xml" Type="http://schemas.openxmlformats.org/officeDocument/2006/relationships/slide"/><Relationship Id="rId4" Target="slide18.xml" Type="http://schemas.openxmlformats.org/officeDocument/2006/relationships/slide"/><Relationship Id="rId5" Target="slide13.xml" Type="http://schemas.openxmlformats.org/officeDocument/2006/relationships/slide"/><Relationship Id="rId6" Target="slide20.xml" Type="http://schemas.openxmlformats.org/officeDocument/2006/relationships/slide"/><Relationship Id="rId7" Target="slide24.xml" Type="http://schemas.openxmlformats.org/officeDocument/2006/relationships/slide"/><Relationship Id="rId8" Target="../media/image4.png" Type="http://schemas.openxmlformats.org/officeDocument/2006/relationships/image"/><Relationship Id="rId9" Target="../media/image5.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slide2.xml" Type="http://schemas.openxmlformats.org/officeDocument/2006/relationships/slide"/><Relationship Id="rId2" Target="slide32.xml" Type="http://schemas.openxmlformats.org/officeDocument/2006/relationships/slide"/><Relationship Id="rId3" Target="slide37.xml" Type="http://schemas.openxmlformats.org/officeDocument/2006/relationships/slide"/><Relationship Id="rId4" Target="slide39.xml" Type="http://schemas.openxmlformats.org/officeDocument/2006/relationships/slide"/><Relationship Id="rId5" Target="slide42.xml" Type="http://schemas.openxmlformats.org/officeDocument/2006/relationships/slide"/><Relationship Id="rId6" Target="slide30.xml" Type="http://schemas.openxmlformats.org/officeDocument/2006/relationships/slide"/><Relationship Id="rId7" Target="../media/image4.png" Type="http://schemas.openxmlformats.org/officeDocument/2006/relationships/image"/><Relationship Id="rId8" Target="../media/image5.svg" Type="http://schemas.openxmlformats.org/officeDocument/2006/relationships/image"/><Relationship Id="rId9" Target="slide4.xml" Type="http://schemas.openxmlformats.org/officeDocument/2006/relationships/slid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png" Type="http://schemas.openxmlformats.org/officeDocument/2006/relationships/image"/><Relationship Id="rId4" Target="slide2.xml" Type="http://schemas.openxmlformats.org/officeDocument/2006/relationships/slide"/><Relationship Id="rId5" Target="../media/image4.png" Type="http://schemas.openxmlformats.org/officeDocument/2006/relationships/image"/><Relationship Id="rId6" Target="../media/image5.svg" Type="http://schemas.openxmlformats.org/officeDocument/2006/relationships/image"/><Relationship Id="rId7" Target="slide5.xml" Type="http://schemas.openxmlformats.org/officeDocument/2006/relationships/slide"/><Relationship Id="rId8" Target="slide3.xml" Type="http://schemas.openxmlformats.org/officeDocument/2006/relationships/slid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slide4.xml" Type="http://schemas.openxmlformats.org/officeDocument/2006/relationships/slide"/><Relationship Id="rId2" Target="../media/image4.png" Type="http://schemas.openxmlformats.org/officeDocument/2006/relationships/image"/><Relationship Id="rId3" Target="../media/image5.svg" Type="http://schemas.openxmlformats.org/officeDocument/2006/relationships/image"/><Relationship Id="rId4" Target="slide6.xml" Type="http://schemas.openxmlformats.org/officeDocument/2006/relationships/slide"/><Relationship Id="rId5" Target="slide2.xml" Type="http://schemas.openxmlformats.org/officeDocument/2006/relationships/slide"/><Relationship Id="rId6" Target="https://www.bolognawelcome.com/it/luoghi/piazze-vie-monumenti/fontana-del-nettuno" TargetMode="External" Type="http://schemas.openxmlformats.org/officeDocument/2006/relationships/hyperlink"/><Relationship Id="rId7" Target="../media/image7.png" Type="http://schemas.openxmlformats.org/officeDocument/2006/relationships/image"/><Relationship Id="rId8" Target="https://www.unesco.it/it/unesco-vicino-a-te/siti-patrimonio-mondiale/i-portici-di-bologna/" TargetMode="External" Type="http://schemas.openxmlformats.org/officeDocument/2006/relationships/hyperlink"/><Relationship Id="rId9" Target="../media/image8.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archiginnasio.it" TargetMode="External" Type="http://schemas.openxmlformats.org/officeDocument/2006/relationships/hyperlink"/><Relationship Id="rId11" Target="../media/image13.png" Type="http://schemas.openxmlformats.org/officeDocument/2006/relationships/image"/><Relationship Id="rId12" Target="slide2.xml" Type="http://schemas.openxmlformats.org/officeDocument/2006/relationships/slide"/><Relationship Id="rId13" Target="../media/image4.png" Type="http://schemas.openxmlformats.org/officeDocument/2006/relationships/image"/><Relationship Id="rId14" Target="../media/image5.svg" Type="http://schemas.openxmlformats.org/officeDocument/2006/relationships/image"/><Relationship Id="rId15" Target="slide7.xml" Type="http://schemas.openxmlformats.org/officeDocument/2006/relationships/slide"/><Relationship Id="rId16" Target="https://www.basilicadisanpetronio.org" TargetMode="External" Type="http://schemas.openxmlformats.org/officeDocument/2006/relationships/hyperlink"/><Relationship Id="rId17" Target="../media/image14.png" Type="http://schemas.openxmlformats.org/officeDocument/2006/relationships/image"/><Relationship Id="rId18" Target="slide5.xml" Type="http://schemas.openxmlformats.org/officeDocument/2006/relationships/slide"/><Relationship Id="rId2" Target="https://www.santostefanobologna.it/it/il-complesso-delle-7-chiese-di-santo-stefano/" TargetMode="External" Type="http://schemas.openxmlformats.org/officeDocument/2006/relationships/hyperlink"/><Relationship Id="rId3" Target="../media/image9.png" Type="http://schemas.openxmlformats.org/officeDocument/2006/relationships/image"/><Relationship Id="rId4" Target="https://it.bologna-experience.eu/la-piazza-piu-importante-di-bologna-e-i-suoi-edifici-piazza-maggiore/" TargetMode="External" Type="http://schemas.openxmlformats.org/officeDocument/2006/relationships/hyperlink"/><Relationship Id="rId5" Target="../media/image10.png" Type="http://schemas.openxmlformats.org/officeDocument/2006/relationships/image"/><Relationship Id="rId6" Target="https://www.museidibologna.it/le-due-torri/" TargetMode="External" Type="http://schemas.openxmlformats.org/officeDocument/2006/relationships/hyperlink"/><Relationship Id="rId7" Target="../media/image11.png" Type="http://schemas.openxmlformats.org/officeDocument/2006/relationships/image"/><Relationship Id="rId8" Target="https://www.bologna-guide.com/it/quadrilatero-antico-mercato-bologna/" TargetMode="External" Type="http://schemas.openxmlformats.org/officeDocument/2006/relationships/hyperlink"/><Relationship Id="rId9" Target="../media/image1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slide8.xml" Type="http://schemas.openxmlformats.org/officeDocument/2006/relationships/slide"/><Relationship Id="rId6" Target="slide6.xml" Type="http://schemas.openxmlformats.org/officeDocument/2006/relationships/slid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6.png" Type="http://schemas.openxmlformats.org/officeDocument/2006/relationships/image"/><Relationship Id="rId4" Target="slide2.xml" Type="http://schemas.openxmlformats.org/officeDocument/2006/relationships/slide"/><Relationship Id="rId5" Target="../media/image17.png" Type="http://schemas.openxmlformats.org/officeDocument/2006/relationships/image"/><Relationship Id="rId6" Target="../media/image18.svg" Type="http://schemas.openxmlformats.org/officeDocument/2006/relationships/image"/><Relationship Id="rId7" Target="slide9.xml" Type="http://schemas.openxmlformats.org/officeDocument/2006/relationships/slide"/><Relationship Id="rId8" Target="slide7.xml" Type="http://schemas.openxmlformats.org/officeDocument/2006/relationships/slid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png" Type="http://schemas.openxmlformats.org/officeDocument/2006/relationships/image"/><Relationship Id="rId11" Target="../media/image24.svg" Type="http://schemas.openxmlformats.org/officeDocument/2006/relationships/image"/><Relationship Id="rId12" Target="https://www.tper.it" TargetMode="External" Type="http://schemas.openxmlformats.org/officeDocument/2006/relationships/hyperlink"/><Relationship Id="rId13" Target="slide2.xml" Type="http://schemas.openxmlformats.org/officeDocument/2006/relationships/slide"/><Relationship Id="rId14" Target="../media/image25.png" Type="http://schemas.openxmlformats.org/officeDocument/2006/relationships/image"/><Relationship Id="rId15" Target="../media/image4.png" Type="http://schemas.openxmlformats.org/officeDocument/2006/relationships/image"/><Relationship Id="rId16" Target="../media/image5.svg" Type="http://schemas.openxmlformats.org/officeDocument/2006/relationships/image"/><Relationship Id="rId17" Target="slide10.xml" Type="http://schemas.openxmlformats.org/officeDocument/2006/relationships/slide"/><Relationship Id="rId18" Target="slide8.xml" Type="http://schemas.openxmlformats.org/officeDocument/2006/relationships/slide"/><Relationship Id="rId2" Target="../media/image19.png" Type="http://schemas.openxmlformats.org/officeDocument/2006/relationships/image"/><Relationship Id="rId3" Target="https://www.tper.it" TargetMode="External" Type="http://schemas.openxmlformats.org/officeDocument/2006/relationships/hyperlink"/><Relationship Id="rId4" Target="https://moovitapp.com/it" TargetMode="External" Type="http://schemas.openxmlformats.org/officeDocument/2006/relationships/hyperlink"/><Relationship Id="rId5" Target="../media/image20.png" Type="http://schemas.openxmlformats.org/officeDocument/2006/relationships/image"/><Relationship Id="rId6" Target="https://app.webus.bo.it" TargetMode="External" Type="http://schemas.openxmlformats.org/officeDocument/2006/relationships/hyperlink"/><Relationship Id="rId7" Target="../media/image21.png" Type="http://schemas.openxmlformats.org/officeDocument/2006/relationships/image"/><Relationship Id="rId8" Target="https://www.google.com/maps" TargetMode="External" Type="http://schemas.openxmlformats.org/officeDocument/2006/relationships/hyperlink"/><Relationship Id="rId9" Target="../media/image2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slide2.xml" Type="http://schemas.openxmlformats.org/officeDocument/2006/relationships/slide"/><Relationship Id="rId11" Target="../media/image4.png" Type="http://schemas.openxmlformats.org/officeDocument/2006/relationships/image"/><Relationship Id="rId12" Target="../media/image5.svg" Type="http://schemas.openxmlformats.org/officeDocument/2006/relationships/image"/><Relationship Id="rId13" Target="slide11.xml" Type="http://schemas.openxmlformats.org/officeDocument/2006/relationships/slide"/><Relationship Id="rId14" Target="slide9.xml" Type="http://schemas.openxmlformats.org/officeDocument/2006/relationships/slide"/><Relationship Id="rId2" Target="../media/image19.png" Type="http://schemas.openxmlformats.org/officeDocument/2006/relationships/image"/><Relationship Id="rId3" Target="https://www.tper.it/content/gli-abbonati" TargetMode="External" Type="http://schemas.openxmlformats.org/officeDocument/2006/relationships/hyperlink"/><Relationship Id="rId4" Target="../media/image26.png" Type="http://schemas.openxmlformats.org/officeDocument/2006/relationships/image"/><Relationship Id="rId5" Target="../media/image27.svg" Type="http://schemas.openxmlformats.org/officeDocument/2006/relationships/image"/><Relationship Id="rId6" Target="../media/image25.png" Type="http://schemas.openxmlformats.org/officeDocument/2006/relationships/image"/><Relationship Id="rId7" Target="../media/image28.png" Type="http://schemas.openxmlformats.org/officeDocument/2006/relationships/image"/><Relationship Id="rId8" Target="../media/image29.svg" Type="http://schemas.openxmlformats.org/officeDocument/2006/relationships/image"/><Relationship Id="rId9" Target="https://www.tper.it" TargetMode="External" Type="http://schemas.openxmlformats.org/officeDocument/2006/relationships/hyperlink"/></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3.png" Type="http://schemas.openxmlformats.org/officeDocument/2006/relationships/image"/><Relationship Id="rId11" Target="../media/image34.svg" Type="http://schemas.openxmlformats.org/officeDocument/2006/relationships/image"/><Relationship Id="rId12" Target="../media/image35.png" Type="http://schemas.openxmlformats.org/officeDocument/2006/relationships/image"/><Relationship Id="rId13" Target="../media/image36.svg" Type="http://schemas.openxmlformats.org/officeDocument/2006/relationships/image"/><Relationship Id="rId14" Target="../media/image4.png" Type="http://schemas.openxmlformats.org/officeDocument/2006/relationships/image"/><Relationship Id="rId15" Target="../media/image5.svg" Type="http://schemas.openxmlformats.org/officeDocument/2006/relationships/image"/><Relationship Id="rId16" Target="slide12.xml" Type="http://schemas.openxmlformats.org/officeDocument/2006/relationships/slide"/><Relationship Id="rId17" Target="slide10.xml" Type="http://schemas.openxmlformats.org/officeDocument/2006/relationships/slide"/><Relationship Id="rId18" Target="slide2.xml" Type="http://schemas.openxmlformats.org/officeDocument/2006/relationships/slide"/><Relationship Id="rId2" Target="../media/image30.png" Type="http://schemas.openxmlformats.org/officeDocument/2006/relationships/image"/><Relationship Id="rId3" Target="https://www.ridemovi.com/it/" TargetMode="External" Type="http://schemas.openxmlformats.org/officeDocument/2006/relationships/hyperlink"/><Relationship Id="rId4" Target="../media/image31.png" Type="http://schemas.openxmlformats.org/officeDocument/2006/relationships/image"/><Relationship Id="rId5" Target="https://corrente.app" TargetMode="External" Type="http://schemas.openxmlformats.org/officeDocument/2006/relationships/hyperlink"/><Relationship Id="rId6" Target="../media/image32.png" Type="http://schemas.openxmlformats.org/officeDocument/2006/relationships/image"/><Relationship Id="rId7" Target="https://enjoy.eni.com/it/bologna/home" TargetMode="External" Type="http://schemas.openxmlformats.org/officeDocument/2006/relationships/hyperlink"/><Relationship Id="rId8" Target="https://corrente.app" TargetMode="External" Type="http://schemas.openxmlformats.org/officeDocument/2006/relationships/hyperlink"/><Relationship Id="rId9" Target="../media/image2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svg" Type="http://schemas.openxmlformats.org/officeDocument/2006/relationships/image"/><Relationship Id="rId11" Target="slide13.xml" Type="http://schemas.openxmlformats.org/officeDocument/2006/relationships/slide"/><Relationship Id="rId12" Target="slide11.xml" Type="http://schemas.openxmlformats.org/officeDocument/2006/relationships/slide"/><Relationship Id="rId2" Target="../media/image37.png" Type="http://schemas.openxmlformats.org/officeDocument/2006/relationships/image"/><Relationship Id="rId3" Target="../media/image38.svg" Type="http://schemas.openxmlformats.org/officeDocument/2006/relationships/image"/><Relationship Id="rId4" Target="../media/image39.png" Type="http://schemas.openxmlformats.org/officeDocument/2006/relationships/image"/><Relationship Id="rId5" Target="http://www.cosepuri.it/divisione-auto/bologna/" TargetMode="External" Type="http://schemas.openxmlformats.org/officeDocument/2006/relationships/hyperlink"/><Relationship Id="rId6" Target="slide2.xml" Type="http://schemas.openxmlformats.org/officeDocument/2006/relationships/slide"/><Relationship Id="rId7" Target="http://www.intaxi.it" TargetMode="External" Type="http://schemas.openxmlformats.org/officeDocument/2006/relationships/hyperlink"/><Relationship Id="rId8" Target="../media/image25.png" Type="http://schemas.openxmlformats.org/officeDocument/2006/relationships/image"/><Relationship Id="rId9" Target="../media/image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0.png" Type="http://schemas.openxmlformats.org/officeDocument/2006/relationships/image"/><Relationship Id="rId4" Target="slide2.xml" Type="http://schemas.openxmlformats.org/officeDocument/2006/relationships/slide"/><Relationship Id="rId5" Target="../media/image17.png" Type="http://schemas.openxmlformats.org/officeDocument/2006/relationships/image"/><Relationship Id="rId6" Target="../media/image18.svg" Type="http://schemas.openxmlformats.org/officeDocument/2006/relationships/image"/><Relationship Id="rId7" Target="slide14.xml" Type="http://schemas.openxmlformats.org/officeDocument/2006/relationships/slide"/><Relationship Id="rId8" Target="slide12.xml" Type="http://schemas.openxmlformats.org/officeDocument/2006/relationships/slid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1.png" Type="http://schemas.openxmlformats.org/officeDocument/2006/relationships/image"/><Relationship Id="rId3" Target="slide2.xml" Type="http://schemas.openxmlformats.org/officeDocument/2006/relationships/slide"/><Relationship Id="rId4" Target="../media/image4.png" Type="http://schemas.openxmlformats.org/officeDocument/2006/relationships/image"/><Relationship Id="rId5" Target="../media/image5.svg" Type="http://schemas.openxmlformats.org/officeDocument/2006/relationships/image"/><Relationship Id="rId6" Target="slide15.xml" Type="http://schemas.openxmlformats.org/officeDocument/2006/relationships/slide"/><Relationship Id="rId7" Target="slide13.xml" Type="http://schemas.openxmlformats.org/officeDocument/2006/relationships/slid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8.svg" Type="http://schemas.openxmlformats.org/officeDocument/2006/relationships/image"/><Relationship Id="rId11" Target="slide2.xml" Type="http://schemas.openxmlformats.org/officeDocument/2006/relationships/slide"/><Relationship Id="rId12" Target="../media/image25.png" Type="http://schemas.openxmlformats.org/officeDocument/2006/relationships/image"/><Relationship Id="rId13" Target="../media/image4.png" Type="http://schemas.openxmlformats.org/officeDocument/2006/relationships/image"/><Relationship Id="rId14" Target="../media/image5.svg" Type="http://schemas.openxmlformats.org/officeDocument/2006/relationships/image"/><Relationship Id="rId15" Target="slide6.xml" Type="http://schemas.openxmlformats.org/officeDocument/2006/relationships/slide"/><Relationship Id="rId16" Target="slide5.xml" Type="http://schemas.openxmlformats.org/officeDocument/2006/relationships/slide"/><Relationship Id="rId2" Target="../media/image1.png" Type="http://schemas.openxmlformats.org/officeDocument/2006/relationships/image"/><Relationship Id="rId3" Target="slide17.xml" Type="http://schemas.openxmlformats.org/officeDocument/2006/relationships/slide"/><Relationship Id="rId4" Target="../media/image42.png" Type="http://schemas.openxmlformats.org/officeDocument/2006/relationships/image"/><Relationship Id="rId5" Target="../media/image43.svg" Type="http://schemas.openxmlformats.org/officeDocument/2006/relationships/image"/><Relationship Id="rId6" Target="../media/image44.png" Type="http://schemas.openxmlformats.org/officeDocument/2006/relationships/image"/><Relationship Id="rId7" Target="../media/image45.svg" Type="http://schemas.openxmlformats.org/officeDocument/2006/relationships/image"/><Relationship Id="rId8" Target="../media/image46.png" Type="http://schemas.openxmlformats.org/officeDocument/2006/relationships/image"/><Relationship Id="rId9" Target="../media/image47.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slide2.xml" Type="http://schemas.openxmlformats.org/officeDocument/2006/relationships/slide"/><Relationship Id="rId2" Target="../media/image1.png" Type="http://schemas.openxmlformats.org/officeDocument/2006/relationships/image"/><Relationship Id="rId3" Target="../media/image42.png" Type="http://schemas.openxmlformats.org/officeDocument/2006/relationships/image"/><Relationship Id="rId4" Target="../media/image4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slide6.xml" Type="http://schemas.openxmlformats.org/officeDocument/2006/relationships/slide"/><Relationship Id="rId8" Target="slide5.xml" Type="http://schemas.openxmlformats.org/officeDocument/2006/relationships/slide"/><Relationship Id="rId9" Target="../media/image49.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46.png" Type="http://schemas.openxmlformats.org/officeDocument/2006/relationships/image"/><Relationship Id="rId4" Target="slide2.xml" Type="http://schemas.openxmlformats.org/officeDocument/2006/relationships/slide"/><Relationship Id="rId5" Target="../media/image4.png" Type="http://schemas.openxmlformats.org/officeDocument/2006/relationships/image"/><Relationship Id="rId6" Target="../media/image5.svg" Type="http://schemas.openxmlformats.org/officeDocument/2006/relationships/image"/><Relationship Id="rId7" Target="slide6.xml" Type="http://schemas.openxmlformats.org/officeDocument/2006/relationships/slide"/><Relationship Id="rId8" Target="slide5.xml" Type="http://schemas.openxmlformats.org/officeDocument/2006/relationships/slid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50.png" Type="http://schemas.openxmlformats.org/officeDocument/2006/relationships/image"/><Relationship Id="rId4" Target="slide2.xml" Type="http://schemas.openxmlformats.org/officeDocument/2006/relationships/slide"/><Relationship Id="rId5" Target="../media/image4.png" Type="http://schemas.openxmlformats.org/officeDocument/2006/relationships/image"/><Relationship Id="rId6" Target="../media/image5.svg" Type="http://schemas.openxmlformats.org/officeDocument/2006/relationships/image"/><Relationship Id="rId7" Target="slide6.xml" Type="http://schemas.openxmlformats.org/officeDocument/2006/relationships/slide"/><Relationship Id="rId8" Target="slide5.xml" Type="http://schemas.openxmlformats.org/officeDocument/2006/relationships/slid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slide2.xml" Type="http://schemas.openxmlformats.org/officeDocument/2006/relationships/slide"/><Relationship Id="rId11" Target="../media/image4.png" Type="http://schemas.openxmlformats.org/officeDocument/2006/relationships/image"/><Relationship Id="rId12" Target="../media/image5.svg" Type="http://schemas.openxmlformats.org/officeDocument/2006/relationships/image"/><Relationship Id="rId13" Target="slide20.xml" Type="http://schemas.openxmlformats.org/officeDocument/2006/relationships/slide"/><Relationship Id="rId14" Target="slide17.xml" Type="http://schemas.openxmlformats.org/officeDocument/2006/relationships/slide"/><Relationship Id="rId2" Target="../media/image51.png" Type="http://schemas.openxmlformats.org/officeDocument/2006/relationships/image"/><Relationship Id="rId3" Target="https://www.nue112er.it/it" TargetMode="External" Type="http://schemas.openxmlformats.org/officeDocument/2006/relationships/hyperlink"/><Relationship Id="rId4" Target="https://www.farmaciediturno.org/comune.asp?cod=37006" TargetMode="External" Type="http://schemas.openxmlformats.org/officeDocument/2006/relationships/hyperlink"/><Relationship Id="rId5" Target="../media/image52.png" Type="http://schemas.openxmlformats.org/officeDocument/2006/relationships/image"/><Relationship Id="rId6" Target="https://www.federfarma-bo.it/farmacie-di-turno" TargetMode="External" Type="http://schemas.openxmlformats.org/officeDocument/2006/relationships/hyperlink"/><Relationship Id="rId7" Target="../media/image53.pn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54.png" Type="http://schemas.openxmlformats.org/officeDocument/2006/relationships/image"/><Relationship Id="rId4" Target="slide2.xml" Type="http://schemas.openxmlformats.org/officeDocument/2006/relationships/slide"/><Relationship Id="rId5" Target="../media/image17.png" Type="http://schemas.openxmlformats.org/officeDocument/2006/relationships/image"/><Relationship Id="rId6" Target="../media/image18.svg" Type="http://schemas.openxmlformats.org/officeDocument/2006/relationships/image"/><Relationship Id="rId7" Target="slide21.xml" Type="http://schemas.openxmlformats.org/officeDocument/2006/relationships/slide"/><Relationship Id="rId8" Target="slide19.xml" Type="http://schemas.openxmlformats.org/officeDocument/2006/relationships/slid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9.svg" Type="http://schemas.openxmlformats.org/officeDocument/2006/relationships/image"/><Relationship Id="rId2" Target="../media/image55.png" Type="http://schemas.openxmlformats.org/officeDocument/2006/relationships/image"/><Relationship Id="rId3" Target="../media/image56.svg" Type="http://schemas.openxmlformats.org/officeDocument/2006/relationships/image"/><Relationship Id="rId4" Target="../media/image57.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slide22.xml" Type="http://schemas.openxmlformats.org/officeDocument/2006/relationships/slide"/><Relationship Id="rId8" Target="slide20.xml" Type="http://schemas.openxmlformats.org/officeDocument/2006/relationships/slide"/><Relationship Id="rId9" Target="../media/image58.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immobiliare.it/en/" TargetMode="External" Type="http://schemas.openxmlformats.org/officeDocument/2006/relationships/hyperlink"/><Relationship Id="rId11" Target="https://www.saisaccommodation.it/en/" TargetMode="External" Type="http://schemas.openxmlformats.org/officeDocument/2006/relationships/hyperlink"/><Relationship Id="rId12" Target="https://www.saisaccommodation.it/en/" TargetMode="External" Type="http://schemas.openxmlformats.org/officeDocument/2006/relationships/hyperlink"/><Relationship Id="rId13" Target="https://findallrentals.com" TargetMode="External" Type="http://schemas.openxmlformats.org/officeDocument/2006/relationships/hyperlink"/><Relationship Id="rId14" Target="https://www.subito.it" TargetMode="External" Type="http://schemas.openxmlformats.org/officeDocument/2006/relationships/hyperlink"/><Relationship Id="rId15" Target="https://www.facebook.com" TargetMode="External" Type="http://schemas.openxmlformats.org/officeDocument/2006/relationships/hyperlink"/><Relationship Id="rId16" Target="../media/image63.png" Type="http://schemas.openxmlformats.org/officeDocument/2006/relationships/image"/><Relationship Id="rId17" Target="../media/image64.svg" Type="http://schemas.openxmlformats.org/officeDocument/2006/relationships/image"/><Relationship Id="rId18" Target="../media/image25.png" Type="http://schemas.openxmlformats.org/officeDocument/2006/relationships/image"/><Relationship Id="rId19" Target="../media/image4.png" Type="http://schemas.openxmlformats.org/officeDocument/2006/relationships/image"/><Relationship Id="rId2" Target="../media/image60.png" Type="http://schemas.openxmlformats.org/officeDocument/2006/relationships/image"/><Relationship Id="rId20" Target="../media/image5.svg" Type="http://schemas.openxmlformats.org/officeDocument/2006/relationships/image"/><Relationship Id="rId21" Target="slide6.xml" Type="http://schemas.openxmlformats.org/officeDocument/2006/relationships/slide"/><Relationship Id="rId22" Target="slide5.xml" Type="http://schemas.openxmlformats.org/officeDocument/2006/relationships/slide"/><Relationship Id="rId3" Target="../media/image61.png" Type="http://schemas.openxmlformats.org/officeDocument/2006/relationships/image"/><Relationship Id="rId4" Target="../media/image62.svg" Type="http://schemas.openxmlformats.org/officeDocument/2006/relationships/image"/><Relationship Id="rId5" Target="https://housinganywhere.com/?g_campaignid=23035963571&amp;g_adgroupid=182564137661&amp;utm_source=google&amp;utm_medium=cpc-brand&amp;utm_campaign=23035963571&amp;utm_content=784214630114&amp;utm_term=housinganywhere&amp;hsa_acc=1005520464&amp;hsa_cam=20343873589&amp;hsa_grp=182564137661&amp;hsa_ad=784214630114&amp;hsa_src=g&amp;hsa_tgt=kwd-371352779437&amp;hsa_kw=housinganywhere&amp;hsa_mt=e&amp;hsa_net=adwords&amp;hsa_ver=3&amp;gad_source=1&amp;gad_campaignid=23035963571&amp;gbraid=0AAAAADNNp3n-fyQIsMKHKvgXx2-TvOhS6&amp;gclid=Cj0KCQiA_8TJBhDNARIsAPX5qxRgnA1Zyms24kEWGGSOgCUlwr4Gmv_1LXve0Wt47PkTzGYEWpWmHakaAjg-EALw_wcB" TargetMode="External" Type="http://schemas.openxmlformats.org/officeDocument/2006/relationships/hyperlink"/><Relationship Id="rId6" Target="https://www.spotahome.com/?utm_source=google&amp;utm_medium=cpc&amp;utm_campaign=&amp;utm_term=campaignid.15485544661_adgroupid.130653691677_keyword.spotahome_matchtype.e&amp;sahinidCj0KCQiA_8TJBhDNARIsAPX5qxRiwSUguIyZuTXbFcF1qU8o7Z_RfuEvJB1CvCxWwRS9cqNOIgMDbJoaAq0qEALw_wcB&amp;gad_source=1&amp;gad_campaignid=15485544661&amp;gbraid=0AAAAADcr_002Q6-bk23jtoUUqBTvrPfLq&amp;gclid=Cj0KCQiA_8TJBhDNARIsAPX5qxRiwSUguIyZuTXbFcF1qU8o7Z_RfuEvJB1CvCxWwRS9cqNOIgMDbJoaAq0qEALw_wcB" TargetMode="External" Type="http://schemas.openxmlformats.org/officeDocument/2006/relationships/hyperlink"/><Relationship Id="rId7" Target="https://www.idealista.it/en/" TargetMode="External" Type="http://schemas.openxmlformats.org/officeDocument/2006/relationships/hyperlink"/><Relationship Id="rId8" Target="https://www.idealista.it/en/" TargetMode="External" Type="http://schemas.openxmlformats.org/officeDocument/2006/relationships/hyperlink"/><Relationship Id="rId9" Target="https://www.immobiliare.it/en/" TargetMode="External" Type="http://schemas.openxmlformats.org/officeDocument/2006/relationships/hyperlink"/></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7.png" Type="http://schemas.openxmlformats.org/officeDocument/2006/relationships/image"/><Relationship Id="rId11" Target="../media/image68.svg" Type="http://schemas.openxmlformats.org/officeDocument/2006/relationships/image"/><Relationship Id="rId12" Target="slide2.xml" Type="http://schemas.openxmlformats.org/officeDocument/2006/relationships/slide"/><Relationship Id="rId2" Target="../media/image55.png" Type="http://schemas.openxmlformats.org/officeDocument/2006/relationships/image"/><Relationship Id="rId3" Target="../media/image56.svg" Type="http://schemas.openxmlformats.org/officeDocument/2006/relationships/image"/><Relationship Id="rId4" Target="../media/image65.png" Type="http://schemas.openxmlformats.org/officeDocument/2006/relationships/image"/><Relationship Id="rId5" Target="../media/image66.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slide6.xml" Type="http://schemas.openxmlformats.org/officeDocument/2006/relationships/slide"/><Relationship Id="rId9" Target="slide5.xml" Type="http://schemas.openxmlformats.org/officeDocument/2006/relationships/slid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69.png" Type="http://schemas.openxmlformats.org/officeDocument/2006/relationships/image"/><Relationship Id="rId4" Target="slide2.xml" Type="http://schemas.openxmlformats.org/officeDocument/2006/relationships/slide"/><Relationship Id="rId5" Target="../media/image17.png" Type="http://schemas.openxmlformats.org/officeDocument/2006/relationships/image"/><Relationship Id="rId6" Target="../media/image18.svg" Type="http://schemas.openxmlformats.org/officeDocument/2006/relationships/image"/><Relationship Id="rId7" Target="slide6.xml" Type="http://schemas.openxmlformats.org/officeDocument/2006/relationships/slide"/><Relationship Id="rId8" Target="slide5.xml" Type="http://schemas.openxmlformats.org/officeDocument/2006/relationships/slid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10" Target="slide2.xml" Type="http://schemas.openxmlformats.org/officeDocument/2006/relationships/slide"/><Relationship Id="rId2" Target="../media/image4.png" Type="http://schemas.openxmlformats.org/officeDocument/2006/relationships/image"/><Relationship Id="rId3" Target="../media/image5.svg" Type="http://schemas.openxmlformats.org/officeDocument/2006/relationships/image"/><Relationship Id="rId4" Target="slide26.xml" Type="http://schemas.openxmlformats.org/officeDocument/2006/relationships/slide"/><Relationship Id="rId5" Target="slide24.xml" Type="http://schemas.openxmlformats.org/officeDocument/2006/relationships/slide"/><Relationship Id="rId6" Target="../media/image70.png" Type="http://schemas.openxmlformats.org/officeDocument/2006/relationships/image"/><Relationship Id="rId7" Target="../media/image71.svg" Type="http://schemas.openxmlformats.org/officeDocument/2006/relationships/image"/><Relationship Id="rId8" Target="../media/image72.png" Type="http://schemas.openxmlformats.org/officeDocument/2006/relationships/image"/><Relationship Id="rId9" Target="../media/image73.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slide27.xml" Type="http://schemas.openxmlformats.org/officeDocument/2006/relationships/slide"/><Relationship Id="rId13" Target="../media/image4.png" Type="http://schemas.openxmlformats.org/officeDocument/2006/relationships/image"/><Relationship Id="rId14" Target="../media/image5.svg" Type="http://schemas.openxmlformats.org/officeDocument/2006/relationships/image"/><Relationship Id="rId15" Target="slide25.xml" Type="http://schemas.openxmlformats.org/officeDocument/2006/relationships/slide"/><Relationship Id="rId16" Target="../media/image81.png" Type="http://schemas.openxmlformats.org/officeDocument/2006/relationships/image"/><Relationship Id="rId17" Target="../media/image82.svg" Type="http://schemas.openxmlformats.org/officeDocument/2006/relationships/image"/><Relationship Id="rId18" Target="https://maps.app.goo.gl/EN2HEmDQFHt2sRGf6" TargetMode="External" Type="http://schemas.openxmlformats.org/officeDocument/2006/relationships/hyperlink"/><Relationship Id="rId19" Target="https://maps.app.goo.gl/EN2HEmDQFHt2sRGf6" TargetMode="External" Type="http://schemas.openxmlformats.org/officeDocument/2006/relationships/hyperlink"/><Relationship Id="rId2" Target="../media/image1.png" Type="http://schemas.openxmlformats.org/officeDocument/2006/relationships/image"/><Relationship Id="rId20" Target="mailto:ammin@ira.inaf.it" TargetMode="External" Type="http://schemas.openxmlformats.org/officeDocument/2006/relationships/hyperlink"/><Relationship Id="rId21" Target="https://info.ira.inaf.it" TargetMode="External" Type="http://schemas.openxmlformats.org/officeDocument/2006/relationships/hyperlink"/><Relationship Id="rId3" Target="../media/image74.png" Type="http://schemas.openxmlformats.org/officeDocument/2006/relationships/image"/><Relationship Id="rId4" Target="../media/image75.png" Type="http://schemas.openxmlformats.org/officeDocument/2006/relationships/image"/><Relationship Id="rId5" Target="../media/image76.svg" Type="http://schemas.openxmlformats.org/officeDocument/2006/relationships/image"/><Relationship Id="rId6" Target="../media/image77.png" Type="http://schemas.openxmlformats.org/officeDocument/2006/relationships/image"/><Relationship Id="rId7" Target="../media/image78.svg" Type="http://schemas.openxmlformats.org/officeDocument/2006/relationships/image"/><Relationship Id="rId8" Target="../media/image79.png" Type="http://schemas.openxmlformats.org/officeDocument/2006/relationships/image"/><Relationship Id="rId9" Target="../media/image80.sv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10" Target="https://www.rfi.it/it/stazioni/bologna-centrale.html" TargetMode="External" Type="http://schemas.openxmlformats.org/officeDocument/2006/relationships/hyperlink"/><Relationship Id="rId11" Target="https://area-new.bo.cnr.it/dove-siamo/#INTAXI" TargetMode="External" Type="http://schemas.openxmlformats.org/officeDocument/2006/relationships/hyperlink"/><Relationship Id="rId12" Target="https://area-new.bo.cnr.it/dove-siamo/#INBUS" TargetMode="External" Type="http://schemas.openxmlformats.org/officeDocument/2006/relationships/hyperlink"/><Relationship Id="rId13" Target="../media/image4.png" Type="http://schemas.openxmlformats.org/officeDocument/2006/relationships/image"/><Relationship Id="rId14" Target="../media/image5.svg" Type="http://schemas.openxmlformats.org/officeDocument/2006/relationships/image"/><Relationship Id="rId15" Target="slide6.xml" Type="http://schemas.openxmlformats.org/officeDocument/2006/relationships/slide"/><Relationship Id="rId16" Target="slide5.xml" Type="http://schemas.openxmlformats.org/officeDocument/2006/relationships/slide"/><Relationship Id="rId2" Target="../media/image1.png" Type="http://schemas.openxmlformats.org/officeDocument/2006/relationships/image"/><Relationship Id="rId3" Target="../media/image83.png" Type="http://schemas.openxmlformats.org/officeDocument/2006/relationships/image"/><Relationship Id="rId4" Target="../media/image84.svg" Type="http://schemas.openxmlformats.org/officeDocument/2006/relationships/image"/><Relationship Id="rId5" Target="../media/image85.png" Type="http://schemas.openxmlformats.org/officeDocument/2006/relationships/image"/><Relationship Id="rId6" Target="../media/image86.svg" Type="http://schemas.openxmlformats.org/officeDocument/2006/relationships/image"/><Relationship Id="rId7" Target="../media/image87.png" Type="http://schemas.openxmlformats.org/officeDocument/2006/relationships/image"/><Relationship Id="rId8" Target="../media/image88.svg" Type="http://schemas.openxmlformats.org/officeDocument/2006/relationships/image"/><Relationship Id="rId9" Target="https://www.rfi.it/it/stazioni/bologna-centrale.html" TargetMode="External" Type="http://schemas.openxmlformats.org/officeDocument/2006/relationships/hyperlink"/></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0.svg" Type="http://schemas.openxmlformats.org/officeDocument/2006/relationships/image"/><Relationship Id="rId11" Target="mailto:ammin@ira.inaf.it" TargetMode="External" Type="http://schemas.openxmlformats.org/officeDocument/2006/relationships/hyperlink"/><Relationship Id="rId12" Target="../media/image4.png" Type="http://schemas.openxmlformats.org/officeDocument/2006/relationships/image"/><Relationship Id="rId13" Target="../media/image5.svg" Type="http://schemas.openxmlformats.org/officeDocument/2006/relationships/image"/><Relationship Id="rId14" Target="slide6.xml" Type="http://schemas.openxmlformats.org/officeDocument/2006/relationships/slide"/><Relationship Id="rId15" Target="slide5.xml" Type="http://schemas.openxmlformats.org/officeDocument/2006/relationships/slide"/><Relationship Id="rId2" Target="../media/image1.png" Type="http://schemas.openxmlformats.org/officeDocument/2006/relationships/image"/><Relationship Id="rId3" Target="../media/image89.png" Type="http://schemas.openxmlformats.org/officeDocument/2006/relationships/image"/><Relationship Id="rId4" Target="../media/image90.jpeg" Type="http://schemas.openxmlformats.org/officeDocument/2006/relationships/image"/><Relationship Id="rId5" Target="../media/image75.png" Type="http://schemas.openxmlformats.org/officeDocument/2006/relationships/image"/><Relationship Id="rId6" Target="../media/image76.svg" Type="http://schemas.openxmlformats.org/officeDocument/2006/relationships/image"/><Relationship Id="rId7" Target="../media/image77.png" Type="http://schemas.openxmlformats.org/officeDocument/2006/relationships/image"/><Relationship Id="rId8" Target="../media/image78.svg" Type="http://schemas.openxmlformats.org/officeDocument/2006/relationships/image"/><Relationship Id="rId9" Target="../media/image79.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10" Target="mailto:ammin@ira.inaf.it" TargetMode="External" Type="http://schemas.openxmlformats.org/officeDocument/2006/relationships/hyperlink"/><Relationship Id="rId11" Target="../media/image92.png" Type="http://schemas.openxmlformats.org/officeDocument/2006/relationships/image"/><Relationship Id="rId12" Target="../media/image4.png" Type="http://schemas.openxmlformats.org/officeDocument/2006/relationships/image"/><Relationship Id="rId13" Target="../media/image5.svg" Type="http://schemas.openxmlformats.org/officeDocument/2006/relationships/image"/><Relationship Id="rId14" Target="slide6.xml" Type="http://schemas.openxmlformats.org/officeDocument/2006/relationships/slide"/><Relationship Id="rId15" Target="slide5.xml" Type="http://schemas.openxmlformats.org/officeDocument/2006/relationships/slide"/><Relationship Id="rId2" Target="../media/image1.png" Type="http://schemas.openxmlformats.org/officeDocument/2006/relationships/image"/><Relationship Id="rId3" Target="../media/image91.jpeg" Type="http://schemas.openxmlformats.org/officeDocument/2006/relationships/image"/><Relationship Id="rId4" Target="../media/image75.png" Type="http://schemas.openxmlformats.org/officeDocument/2006/relationships/image"/><Relationship Id="rId5" Target="../media/image76.svg" Type="http://schemas.openxmlformats.org/officeDocument/2006/relationships/image"/><Relationship Id="rId6" Target="../media/image77.png" Type="http://schemas.openxmlformats.org/officeDocument/2006/relationships/image"/><Relationship Id="rId7" Target="../media/image78.svg" Type="http://schemas.openxmlformats.org/officeDocument/2006/relationships/image"/><Relationship Id="rId8" Target="../media/image79.png" Type="http://schemas.openxmlformats.org/officeDocument/2006/relationships/image"/><Relationship Id="rId9" Target="../media/image80.sv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3.png" Type="http://schemas.openxmlformats.org/officeDocument/2006/relationships/image"/><Relationship Id="rId4" Target="slide2.xml" Type="http://schemas.openxmlformats.org/officeDocument/2006/relationships/slide"/><Relationship Id="rId5" Target="../media/image4.png" Type="http://schemas.openxmlformats.org/officeDocument/2006/relationships/image"/><Relationship Id="rId6" Target="../media/image5.svg" Type="http://schemas.openxmlformats.org/officeDocument/2006/relationships/image"/><Relationship Id="rId7" Target="slide6.xml" Type="http://schemas.openxmlformats.org/officeDocument/2006/relationships/slide"/><Relationship Id="rId8" Target="slide5.xml" Type="http://schemas.openxmlformats.org/officeDocument/2006/relationships/slid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4.png" Type="http://schemas.openxmlformats.org/officeDocument/2006/relationships/image"/><Relationship Id="rId3" Target="../media/image95.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slide6.xml" Type="http://schemas.openxmlformats.org/officeDocument/2006/relationships/slide"/><Relationship Id="rId7" Target="slide5.xml" Type="http://schemas.openxmlformats.org/officeDocument/2006/relationships/slide"/><Relationship Id="rId8" Target="../media/image96.png" Type="http://schemas.openxmlformats.org/officeDocument/2006/relationships/image"/><Relationship Id="rId9" Target="../media/image97.sv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8.png" Type="http://schemas.openxmlformats.org/officeDocument/2006/relationships/image"/><Relationship Id="rId4" Target="slide2.xml" Type="http://schemas.openxmlformats.org/officeDocument/2006/relationships/slide"/><Relationship Id="rId5" Target="../media/image4.png" Type="http://schemas.openxmlformats.org/officeDocument/2006/relationships/image"/><Relationship Id="rId6" Target="../media/image5.svg" Type="http://schemas.openxmlformats.org/officeDocument/2006/relationships/image"/><Relationship Id="rId7" Target="slide6.xml" Type="http://schemas.openxmlformats.org/officeDocument/2006/relationships/slide"/><Relationship Id="rId8" Target="slide5.xml" Type="http://schemas.openxmlformats.org/officeDocument/2006/relationships/slid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99.png" Type="http://schemas.openxmlformats.org/officeDocument/2006/relationships/image"/><Relationship Id="rId4" Target="slide2.xml" Type="http://schemas.openxmlformats.org/officeDocument/2006/relationships/slide"/><Relationship Id="rId5" Target="../media/image4.png" Type="http://schemas.openxmlformats.org/officeDocument/2006/relationships/image"/><Relationship Id="rId6" Target="../media/image5.svg" Type="http://schemas.openxmlformats.org/officeDocument/2006/relationships/image"/><Relationship Id="rId7" Target="slide6.xml" Type="http://schemas.openxmlformats.org/officeDocument/2006/relationships/slide"/><Relationship Id="rId8" Target="slide5.xml" Type="http://schemas.openxmlformats.org/officeDocument/2006/relationships/slid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0.png" Type="http://schemas.openxmlformats.org/officeDocument/2006/relationships/image"/><Relationship Id="rId3" Target="../media/image101.png" Type="http://schemas.openxmlformats.org/officeDocument/2006/relationships/image"/><Relationship Id="rId4" Target="../media/image102.svg" Type="http://schemas.openxmlformats.org/officeDocument/2006/relationships/image"/><Relationship Id="rId5" Target="../media/image94.png" Type="http://schemas.openxmlformats.org/officeDocument/2006/relationships/image"/><Relationship Id="rId6" Target="../media/image95.sv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10" Target="https://esim.holafly.com" TargetMode="External" Type="http://schemas.openxmlformats.org/officeDocument/2006/relationships/hyperlink"/><Relationship Id="rId11" Target="https://www.getnomad.app/en" TargetMode="External" Type="http://schemas.openxmlformats.org/officeDocument/2006/relationships/hyperlink"/><Relationship Id="rId12" Target="../media/image4.png" Type="http://schemas.openxmlformats.org/officeDocument/2006/relationships/image"/><Relationship Id="rId13" Target="../media/image5.svg" Type="http://schemas.openxmlformats.org/officeDocument/2006/relationships/image"/><Relationship Id="rId14" Target="slide6.xml" Type="http://schemas.openxmlformats.org/officeDocument/2006/relationships/slide"/><Relationship Id="rId15" Target="slide5.xml" Type="http://schemas.openxmlformats.org/officeDocument/2006/relationships/slide"/><Relationship Id="rId2" Target="../media/image103.png" Type="http://schemas.openxmlformats.org/officeDocument/2006/relationships/image"/><Relationship Id="rId3" Target="../media/image104.svg" Type="http://schemas.openxmlformats.org/officeDocument/2006/relationships/image"/><Relationship Id="rId4" Target="../media/image105.png" Type="http://schemas.openxmlformats.org/officeDocument/2006/relationships/image"/><Relationship Id="rId5" Target="../media/image106.svg" Type="http://schemas.openxmlformats.org/officeDocument/2006/relationships/image"/><Relationship Id="rId6" Target="../media/image107.png" Type="http://schemas.openxmlformats.org/officeDocument/2006/relationships/image"/><Relationship Id="rId7" Target="../media/image108.png" Type="http://schemas.openxmlformats.org/officeDocument/2006/relationships/image"/><Relationship Id="rId8" Target="../media/image109.svg" Type="http://schemas.openxmlformats.org/officeDocument/2006/relationships/image"/><Relationship Id="rId9" Target="https://www.airalo.com/?srsltid=AfmBOoo66l7LcSVzToW-Igf2hA0ASpYrU0bQ9uoFz_aNutNHCJxeSeSf" TargetMode="External" Type="http://schemas.openxmlformats.org/officeDocument/2006/relationships/hyperlink"/></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slide6.xml" Type="http://schemas.openxmlformats.org/officeDocument/2006/relationships/slide"/><Relationship Id="rId5" Target="slide5.xml" Type="http://schemas.openxmlformats.org/officeDocument/2006/relationships/slide"/><Relationship Id="rId6" Target="../media/image110.png" Type="http://schemas.openxmlformats.org/officeDocument/2006/relationships/image"/><Relationship Id="rId7" Target="../media/image94.png" Type="http://schemas.openxmlformats.org/officeDocument/2006/relationships/image"/><Relationship Id="rId8" Target="../media/image95.sv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11.png" Type="http://schemas.openxmlformats.org/officeDocument/2006/relationships/image"/><Relationship Id="rId4" Target="slide2.xml" Type="http://schemas.openxmlformats.org/officeDocument/2006/relationships/slide"/><Relationship Id="rId5" Target="../media/image4.png" Type="http://schemas.openxmlformats.org/officeDocument/2006/relationships/image"/><Relationship Id="rId6" Target="../media/image5.svg" Type="http://schemas.openxmlformats.org/officeDocument/2006/relationships/image"/><Relationship Id="rId7" Target="slide6.xml" Type="http://schemas.openxmlformats.org/officeDocument/2006/relationships/slide"/><Relationship Id="rId8" Target="slide5.xml" Type="http://schemas.openxmlformats.org/officeDocument/2006/relationships/slid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4.png" Type="http://schemas.openxmlformats.org/officeDocument/2006/relationships/image"/><Relationship Id="rId3" Target="../media/image95.svg" Type="http://schemas.openxmlformats.org/officeDocument/2006/relationships/image"/><Relationship Id="rId4" Target="../media/image4.png" Type="http://schemas.openxmlformats.org/officeDocument/2006/relationships/image"/><Relationship Id="rId5" Target="../media/image5.svg" Type="http://schemas.openxmlformats.org/officeDocument/2006/relationships/image"/><Relationship Id="rId6" Target="slide6.xml" Type="http://schemas.openxmlformats.org/officeDocument/2006/relationships/slide"/><Relationship Id="rId7" Target="slide5.xml" Type="http://schemas.openxmlformats.org/officeDocument/2006/relationships/slide"/><Relationship Id="rId8" Target="../media/image112.png" Type="http://schemas.openxmlformats.org/officeDocument/2006/relationships/image"/><Relationship Id="rId9" Target="../media/image113.sv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14.png" Type="http://schemas.openxmlformats.org/officeDocument/2006/relationships/image"/><Relationship Id="rId4" Target="slide2.xml" Type="http://schemas.openxmlformats.org/officeDocument/2006/relationships/slide"/><Relationship Id="rId5" Target="../media/image4.png" Type="http://schemas.openxmlformats.org/officeDocument/2006/relationships/image"/><Relationship Id="rId6" Target="../media/image5.svg" Type="http://schemas.openxmlformats.org/officeDocument/2006/relationships/image"/><Relationship Id="rId7" Target="slide6.xml" Type="http://schemas.openxmlformats.org/officeDocument/2006/relationships/slide"/><Relationship Id="rId8" Target="slide5.xml" Type="http://schemas.openxmlformats.org/officeDocument/2006/relationships/slid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5.pn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slide6.xml" Type="http://schemas.openxmlformats.org/officeDocument/2006/relationships/slide"/><Relationship Id="rId6" Target="slide5.xml" Type="http://schemas.openxmlformats.org/officeDocument/2006/relationships/slide"/><Relationship Id="rId7" Target="../media/image116.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9.png" Type="http://schemas.openxmlformats.org/officeDocument/2006/relationships/image"/><Relationship Id="rId11" Target="https://visitupbologna.com" TargetMode="External" Type="http://schemas.openxmlformats.org/officeDocument/2006/relationships/hyperlink"/><Relationship Id="rId12" Target="https://visitupbologna.com" TargetMode="External" Type="http://schemas.openxmlformats.org/officeDocument/2006/relationships/hyperlink"/><Relationship Id="rId13" Target="../media/image120.png" Type="http://schemas.openxmlformats.org/officeDocument/2006/relationships/image"/><Relationship Id="rId14" Target="https://questoapp.com/bologna" TargetMode="External" Type="http://schemas.openxmlformats.org/officeDocument/2006/relationships/hyperlink"/><Relationship Id="rId15" Target="https://questoapp.com/bologna" TargetMode="External" Type="http://schemas.openxmlformats.org/officeDocument/2006/relationships/hyperlink"/><Relationship Id="rId16" Target="../media/image121.png" Type="http://schemas.openxmlformats.org/officeDocument/2006/relationships/image"/><Relationship Id="rId17" Target="../media/image122.png" Type="http://schemas.openxmlformats.org/officeDocument/2006/relationships/image"/><Relationship Id="rId18" Target="https://www.mambo-bologna.org/en/" TargetMode="External" Type="http://schemas.openxmlformats.org/officeDocument/2006/relationships/hyperlink"/><Relationship Id="rId19" Target="https://www.mambo-bologna.org/en/" TargetMode="External" Type="http://schemas.openxmlformats.org/officeDocument/2006/relationships/hyperlink"/><Relationship Id="rId2" Target="../media/image61.png" Type="http://schemas.openxmlformats.org/officeDocument/2006/relationships/image"/><Relationship Id="rId20" Target="slide2.xml" Type="http://schemas.openxmlformats.org/officeDocument/2006/relationships/slide"/><Relationship Id="rId21" Target="../media/image123.png" Type="http://schemas.openxmlformats.org/officeDocument/2006/relationships/image"/><Relationship Id="rId22" Target="https://feverup.com/en/bologna?srsltid=AfmBOop5TMp0uqvDuPajcY4WG2PQRj3MKNbFe06k3hdg0v2f2S-Az9B0" TargetMode="External" Type="http://schemas.openxmlformats.org/officeDocument/2006/relationships/hyperlink"/><Relationship Id="rId23" Target="https://feverup.com/en/bologna?srsltid=AfmBOop5TMp0uqvDuPajcY4WG2PQRj3MKNbFe06k3hdg0v2f2S-Az9B0" TargetMode="External" Type="http://schemas.openxmlformats.org/officeDocument/2006/relationships/hyperlink"/><Relationship Id="rId24" Target="../media/image124.png" Type="http://schemas.openxmlformats.org/officeDocument/2006/relationships/image"/><Relationship Id="rId25" Target="https://visitupbologna.com" TargetMode="External" Type="http://schemas.openxmlformats.org/officeDocument/2006/relationships/hyperlink"/><Relationship Id="rId26" Target="https://visitupbologna.com" TargetMode="External" Type="http://schemas.openxmlformats.org/officeDocument/2006/relationships/hyperlink"/><Relationship Id="rId27" Target="https://visitupbologna.com" TargetMode="External" Type="http://schemas.openxmlformats.org/officeDocument/2006/relationships/hyperlink"/><Relationship Id="rId28" Target="https://site.unibo.it/damslab/en" TargetMode="External" Type="http://schemas.openxmlformats.org/officeDocument/2006/relationships/hyperlink"/><Relationship Id="rId29" Target="https://site.unibo.it/damslab/en" TargetMode="External" Type="http://schemas.openxmlformats.org/officeDocument/2006/relationships/hyperlink"/><Relationship Id="rId3" Target="../media/image62.svg" Type="http://schemas.openxmlformats.org/officeDocument/2006/relationships/image"/><Relationship Id="rId30" Target="../media/image125.png" Type="http://schemas.openxmlformats.org/officeDocument/2006/relationships/image"/><Relationship Id="rId31" Target="https://cittadellamusica.comune.bologna.it" TargetMode="External" Type="http://schemas.openxmlformats.org/officeDocument/2006/relationships/hyperlink"/><Relationship Id="rId32" Target="https://cittadellamusica.comune.bologna.it" TargetMode="External" Type="http://schemas.openxmlformats.org/officeDocument/2006/relationships/hyperlink"/><Relationship Id="rId33" Target="../media/image126.png" Type="http://schemas.openxmlformats.org/officeDocument/2006/relationships/image"/><Relationship Id="rId34" Target="https://www.museibologna.it" TargetMode="External" Type="http://schemas.openxmlformats.org/officeDocument/2006/relationships/hyperlink"/><Relationship Id="rId35" Target="https://www.museibologna.it" TargetMode="External" Type="http://schemas.openxmlformats.org/officeDocument/2006/relationships/hyperlink"/><Relationship Id="rId36" Target="../media/image4.png" Type="http://schemas.openxmlformats.org/officeDocument/2006/relationships/image"/><Relationship Id="rId37" Target="../media/image5.svg" Type="http://schemas.openxmlformats.org/officeDocument/2006/relationships/image"/><Relationship Id="rId38" Target="slide6.xml" Type="http://schemas.openxmlformats.org/officeDocument/2006/relationships/slide"/><Relationship Id="rId39" Target="slide5.xml" Type="http://schemas.openxmlformats.org/officeDocument/2006/relationships/slide"/><Relationship Id="rId4" Target="../media/image117.png" Type="http://schemas.openxmlformats.org/officeDocument/2006/relationships/image"/><Relationship Id="rId5" Target="https://agenda.comune.bologna.it/cultura/" TargetMode="External" Type="http://schemas.openxmlformats.org/officeDocument/2006/relationships/hyperlink"/><Relationship Id="rId6" Target="https://agenda.comune.bologna.it/cultura/" TargetMode="External" Type="http://schemas.openxmlformats.org/officeDocument/2006/relationships/hyperlink"/><Relationship Id="rId7" Target="../media/image118.png" Type="http://schemas.openxmlformats.org/officeDocument/2006/relationships/image"/><Relationship Id="rId8" Target="https://agenda.comune.bologna.it/cultura/" TargetMode="External" Type="http://schemas.openxmlformats.org/officeDocument/2006/relationships/hyperlink"/><Relationship Id="rId9" Target="https://agenda.comune.bologna.it/cultura/" TargetMode="External" Type="http://schemas.openxmlformats.org/officeDocument/2006/relationships/hyperlink"/></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png" Type="http://schemas.openxmlformats.org/officeDocument/2006/relationships/image"/><Relationship Id="rId11" Target="../media/image5.svg" Type="http://schemas.openxmlformats.org/officeDocument/2006/relationships/image"/><Relationship Id="rId12" Target="slide6.xml" Type="http://schemas.openxmlformats.org/officeDocument/2006/relationships/slide"/><Relationship Id="rId13" Target="slide5.xml" Type="http://schemas.openxmlformats.org/officeDocument/2006/relationships/slide"/><Relationship Id="rId2" Target="../media/image1.png" Type="http://schemas.openxmlformats.org/officeDocument/2006/relationships/image"/><Relationship Id="rId3" Target="../media/image127.png" Type="http://schemas.openxmlformats.org/officeDocument/2006/relationships/image"/><Relationship Id="rId4" Target="../media/image128.png" Type="http://schemas.openxmlformats.org/officeDocument/2006/relationships/image"/><Relationship Id="rId5" Target="https://www.instagram.com/?utm_source=pwa_homescreen&amp;__pwa=1" TargetMode="External" Type="http://schemas.openxmlformats.org/officeDocument/2006/relationships/hyperlink"/><Relationship Id="rId6" Target="../media/image129.png" Type="http://schemas.openxmlformats.org/officeDocument/2006/relationships/image"/><Relationship Id="rId7" Target="https://www.linkedin.com/company/inaf-istituto-di-radioastronomia/?viewAsMember=true" TargetMode="External" Type="http://schemas.openxmlformats.org/officeDocument/2006/relationships/hyperlink"/><Relationship Id="rId8" Target="../media/image130.png" Type="http://schemas.openxmlformats.org/officeDocument/2006/relationships/image"/><Relationship Id="rId9" Target="https://www.facebook.com/story.php?story_fbid=1245724460184449&amp;id=100042407204977&amp;_rdr" TargetMode="External" Type="http://schemas.openxmlformats.org/officeDocument/2006/relationships/hyperlink"/></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77851" r="0" b="0"/>
            </a:stretch>
          </a:blipFill>
        </p:spPr>
      </p:sp>
      <p:grpSp>
        <p:nvGrpSpPr>
          <p:cNvPr name="Group 3" id="3"/>
          <p:cNvGrpSpPr/>
          <p:nvPr/>
        </p:nvGrpSpPr>
        <p:grpSpPr>
          <a:xfrm rot="0">
            <a:off x="1028700" y="2975982"/>
            <a:ext cx="16230600" cy="3980551"/>
            <a:chOff x="0" y="0"/>
            <a:chExt cx="21640800" cy="5307401"/>
          </a:xfrm>
        </p:grpSpPr>
        <p:sp>
          <p:nvSpPr>
            <p:cNvPr name="TextBox 4" id="4"/>
            <p:cNvSpPr txBox="true"/>
            <p:nvPr/>
          </p:nvSpPr>
          <p:spPr>
            <a:xfrm rot="0">
              <a:off x="0" y="133326"/>
              <a:ext cx="21640800" cy="2808816"/>
            </a:xfrm>
            <a:prstGeom prst="rect">
              <a:avLst/>
            </a:prstGeom>
          </p:spPr>
          <p:txBody>
            <a:bodyPr anchor="t" rtlCol="false" tIns="0" lIns="0" bIns="0" rIns="0">
              <a:spAutoFit/>
            </a:bodyPr>
            <a:lstStyle/>
            <a:p>
              <a:pPr algn="ctr" marL="0" indent="0" lvl="0">
                <a:lnSpc>
                  <a:spcPts val="14499"/>
                </a:lnSpc>
                <a:spcBef>
                  <a:spcPct val="0"/>
                </a:spcBef>
              </a:pPr>
              <a:r>
                <a:rPr lang="en-US" sz="14499" strike="noStrike" u="none">
                  <a:gradFill>
                    <a:gsLst>
                      <a:gs pos="0">
                        <a:srgbClr val="F6080F">
                          <a:alpha val="100000"/>
                        </a:srgbClr>
                      </a:gs>
                      <a:gs pos="100000">
                        <a:srgbClr val="0763F6">
                          <a:alpha val="100000"/>
                        </a:srgbClr>
                      </a:gs>
                    </a:gsLst>
                    <a:lin ang="0"/>
                  </a:gradFill>
                  <a:latin typeface="Maharlika"/>
                  <a:ea typeface="Maharlika"/>
                  <a:cs typeface="Maharlika"/>
                  <a:sym typeface="Maharlika"/>
                </a:rPr>
                <a:t>Discover Bologna</a:t>
              </a:r>
            </a:p>
          </p:txBody>
        </p:sp>
        <p:sp>
          <p:nvSpPr>
            <p:cNvPr name="Freeform 5" id="5"/>
            <p:cNvSpPr/>
            <p:nvPr/>
          </p:nvSpPr>
          <p:spPr>
            <a:xfrm flipH="false" flipV="false" rot="0">
              <a:off x="10426700" y="3043717"/>
              <a:ext cx="787400" cy="787400"/>
            </a:xfrm>
            <a:custGeom>
              <a:avLst/>
              <a:gdLst/>
              <a:ahLst/>
              <a:cxnLst/>
              <a:rect r="r" b="b" t="t" l="l"/>
              <a:pathLst>
                <a:path h="787400" w="787400">
                  <a:moveTo>
                    <a:pt x="0" y="0"/>
                  </a:moveTo>
                  <a:lnTo>
                    <a:pt x="787400" y="0"/>
                  </a:lnTo>
                  <a:lnTo>
                    <a:pt x="787400" y="787400"/>
                  </a:lnTo>
                  <a:lnTo>
                    <a:pt x="0" y="7874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0" y="4458455"/>
              <a:ext cx="21640800" cy="848996"/>
            </a:xfrm>
            <a:prstGeom prst="rect">
              <a:avLst/>
            </a:prstGeom>
          </p:spPr>
          <p:txBody>
            <a:bodyPr anchor="t" rtlCol="false" tIns="0" lIns="0" bIns="0" rIns="0">
              <a:spAutoFit/>
            </a:bodyPr>
            <a:lstStyle/>
            <a:p>
              <a:pPr algn="ctr">
                <a:lnSpc>
                  <a:spcPts val="5459"/>
                </a:lnSpc>
                <a:spcBef>
                  <a:spcPct val="0"/>
                </a:spcBef>
              </a:pPr>
              <a:r>
                <a:rPr lang="en-US" sz="3899" spc="409">
                  <a:solidFill>
                    <a:srgbClr val="FFFFFF"/>
                  </a:solidFill>
                  <a:latin typeface="Fahkwang Extra-Light"/>
                  <a:ea typeface="Fahkwang Extra-Light"/>
                  <a:cs typeface="Fahkwang Extra-Light"/>
                  <a:sym typeface="Fahkwang Extra-Light"/>
                </a:rPr>
                <a:t>T</a:t>
              </a:r>
              <a:r>
                <a:rPr lang="en-US" sz="3899" spc="409">
                  <a:solidFill>
                    <a:srgbClr val="FFFFFF"/>
                  </a:solidFill>
                  <a:latin typeface="Fahkwang Extra-Light"/>
                  <a:ea typeface="Fahkwang Extra-Light"/>
                  <a:cs typeface="Fahkwang Extra-Light"/>
                  <a:sym typeface="Fahkwang Extra-Light"/>
                </a:rPr>
                <a:t>IPS &amp; ESSENTIALS</a:t>
              </a:r>
            </a:p>
          </p:txBody>
        </p:sp>
      </p:grpSp>
      <p:sp>
        <p:nvSpPr>
          <p:cNvPr name="Freeform 7" id="7">
            <a:hlinkClick r:id="rId7"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sp>
        <p:nvSpPr>
          <p:cNvPr name="TextBox 2" id="2"/>
          <p:cNvSpPr txBox="true"/>
          <p:nvPr/>
        </p:nvSpPr>
        <p:spPr>
          <a:xfrm rot="0">
            <a:off x="3685720" y="796247"/>
            <a:ext cx="10715136" cy="1146176"/>
          </a:xfrm>
          <a:prstGeom prst="rect">
            <a:avLst/>
          </a:prstGeom>
        </p:spPr>
        <p:txBody>
          <a:bodyPr anchor="t" rtlCol="false" tIns="0" lIns="0" bIns="0" rIns="0">
            <a:spAutoFit/>
          </a:bodyPr>
          <a:lstStyle/>
          <a:p>
            <a:pPr algn="ctr" marL="0" indent="0" lvl="0">
              <a:lnSpc>
                <a:spcPts val="8000"/>
              </a:lnSpc>
              <a:spcBef>
                <a:spcPct val="0"/>
              </a:spcBef>
            </a:pPr>
            <a:r>
              <a:rPr lang="en-US" sz="8000">
                <a:solidFill>
                  <a:srgbClr val="FFFFFF"/>
                </a:solidFill>
                <a:latin typeface="Maharlika"/>
                <a:ea typeface="Maharlika"/>
                <a:cs typeface="Maharlika"/>
                <a:sym typeface="Maharlika"/>
              </a:rPr>
              <a:t>Contents</a:t>
            </a:r>
          </a:p>
        </p:txBody>
      </p:sp>
      <p:sp>
        <p:nvSpPr>
          <p:cNvPr name="AutoShape 3" id="3"/>
          <p:cNvSpPr/>
          <p:nvPr/>
        </p:nvSpPr>
        <p:spPr>
          <a:xfrm>
            <a:off x="3869286" y="5789919"/>
            <a:ext cx="11642907" cy="0"/>
          </a:xfrm>
          <a:prstGeom prst="line">
            <a:avLst/>
          </a:prstGeom>
          <a:ln cap="rnd" w="9525">
            <a:solidFill>
              <a:srgbClr val="FFFFFF"/>
            </a:solidFill>
            <a:prstDash val="solid"/>
            <a:headEnd type="none" len="sm" w="sm"/>
            <a:tailEnd type="none" len="sm" w="sm"/>
          </a:ln>
        </p:spPr>
      </p:sp>
      <p:sp>
        <p:nvSpPr>
          <p:cNvPr name="AutoShape 4" id="4"/>
          <p:cNvSpPr/>
          <p:nvPr/>
        </p:nvSpPr>
        <p:spPr>
          <a:xfrm>
            <a:off x="3869286" y="3162919"/>
            <a:ext cx="11642907" cy="0"/>
          </a:xfrm>
          <a:prstGeom prst="line">
            <a:avLst/>
          </a:prstGeom>
          <a:ln cap="rnd" w="9525">
            <a:solidFill>
              <a:srgbClr val="FFFFFF"/>
            </a:solidFill>
            <a:prstDash val="solid"/>
            <a:headEnd type="none" len="sm" w="sm"/>
            <a:tailEnd type="none" len="sm" w="sm"/>
          </a:ln>
        </p:spPr>
      </p:sp>
      <p:sp>
        <p:nvSpPr>
          <p:cNvPr name="AutoShape 5" id="5"/>
          <p:cNvSpPr/>
          <p:nvPr/>
        </p:nvSpPr>
        <p:spPr>
          <a:xfrm>
            <a:off x="3869286" y="4029694"/>
            <a:ext cx="11642907" cy="0"/>
          </a:xfrm>
          <a:prstGeom prst="line">
            <a:avLst/>
          </a:prstGeom>
          <a:ln cap="rnd" w="9525">
            <a:solidFill>
              <a:srgbClr val="FFFFFF"/>
            </a:solidFill>
            <a:prstDash val="solid"/>
            <a:headEnd type="none" len="sm" w="sm"/>
            <a:tailEnd type="none" len="sm" w="sm"/>
          </a:ln>
        </p:spPr>
      </p:sp>
      <p:sp>
        <p:nvSpPr>
          <p:cNvPr name="AutoShape 6" id="6"/>
          <p:cNvSpPr/>
          <p:nvPr/>
        </p:nvSpPr>
        <p:spPr>
          <a:xfrm>
            <a:off x="3869286" y="5013102"/>
            <a:ext cx="11642907" cy="0"/>
          </a:xfrm>
          <a:prstGeom prst="line">
            <a:avLst/>
          </a:prstGeom>
          <a:ln cap="rnd" w="9525">
            <a:solidFill>
              <a:srgbClr val="FFFFFF"/>
            </a:solidFill>
            <a:prstDash val="solid"/>
            <a:headEnd type="none" len="sm" w="sm"/>
            <a:tailEnd type="none" len="sm" w="sm"/>
          </a:ln>
        </p:spPr>
      </p:sp>
      <p:sp>
        <p:nvSpPr>
          <p:cNvPr name="AutoShape 7" id="7"/>
          <p:cNvSpPr/>
          <p:nvPr/>
        </p:nvSpPr>
        <p:spPr>
          <a:xfrm>
            <a:off x="3869286" y="6590020"/>
            <a:ext cx="11642907" cy="0"/>
          </a:xfrm>
          <a:prstGeom prst="line">
            <a:avLst/>
          </a:prstGeom>
          <a:ln cap="rnd" w="9525">
            <a:solidFill>
              <a:srgbClr val="FFFFFF"/>
            </a:solidFill>
            <a:prstDash val="solid"/>
            <a:headEnd type="none" len="sm" w="sm"/>
            <a:tailEnd type="none" len="sm" w="sm"/>
          </a:ln>
        </p:spPr>
      </p:sp>
      <p:sp>
        <p:nvSpPr>
          <p:cNvPr name="AutoShape 8" id="8"/>
          <p:cNvSpPr/>
          <p:nvPr/>
        </p:nvSpPr>
        <p:spPr>
          <a:xfrm>
            <a:off x="3869286" y="7504420"/>
            <a:ext cx="11642907" cy="0"/>
          </a:xfrm>
          <a:prstGeom prst="line">
            <a:avLst/>
          </a:prstGeom>
          <a:ln cap="rnd" w="9525">
            <a:solidFill>
              <a:srgbClr val="FFFFFF"/>
            </a:solidFill>
            <a:prstDash val="solid"/>
            <a:headEnd type="none" len="sm" w="sm"/>
            <a:tailEnd type="none" len="sm" w="sm"/>
          </a:ln>
        </p:spPr>
      </p:sp>
      <p:sp>
        <p:nvSpPr>
          <p:cNvPr name="TextBox 9" id="9"/>
          <p:cNvSpPr txBox="true"/>
          <p:nvPr/>
        </p:nvSpPr>
        <p:spPr>
          <a:xfrm rot="0">
            <a:off x="4377041" y="2453306"/>
            <a:ext cx="9131069" cy="495300"/>
          </a:xfrm>
          <a:prstGeom prst="rect">
            <a:avLst/>
          </a:prstGeom>
        </p:spPr>
        <p:txBody>
          <a:bodyPr anchor="t" rtlCol="false" tIns="0" lIns="0" bIns="0" rIns="0">
            <a:spAutoFit/>
          </a:bodyPr>
          <a:lstStyle/>
          <a:p>
            <a:pPr algn="l" marL="0" indent="0" lvl="1">
              <a:lnSpc>
                <a:spcPts val="4199"/>
              </a:lnSpc>
              <a:spcBef>
                <a:spcPct val="0"/>
              </a:spcBef>
            </a:pPr>
            <a:r>
              <a:rPr lang="en-US" sz="2999" strike="noStrike" u="sng">
                <a:solidFill>
                  <a:srgbClr val="FFFFFF"/>
                </a:solidFill>
                <a:latin typeface="Fahkwang Extra-Light"/>
                <a:ea typeface="Fahkwang Extra-Light"/>
                <a:cs typeface="Fahkwang Extra-Light"/>
                <a:sym typeface="Fahkwang Extra-Light"/>
                <a:hlinkClick r:id="rId2" action="ppaction://hlinksldjump"/>
              </a:rPr>
              <a:t>1 - Welcome to Italy and Bologna</a:t>
            </a:r>
          </a:p>
        </p:txBody>
      </p:sp>
      <p:sp>
        <p:nvSpPr>
          <p:cNvPr name="TextBox 10" id="10"/>
          <p:cNvSpPr txBox="true"/>
          <p:nvPr/>
        </p:nvSpPr>
        <p:spPr>
          <a:xfrm rot="0">
            <a:off x="4377041" y="3323511"/>
            <a:ext cx="9131069" cy="495300"/>
          </a:xfrm>
          <a:prstGeom prst="rect">
            <a:avLst/>
          </a:prstGeom>
        </p:spPr>
        <p:txBody>
          <a:bodyPr anchor="t" rtlCol="false" tIns="0" lIns="0" bIns="0" rIns="0">
            <a:spAutoFit/>
          </a:bodyPr>
          <a:lstStyle/>
          <a:p>
            <a:pPr algn="l" marL="0" indent="0" lvl="1">
              <a:lnSpc>
                <a:spcPts val="4199"/>
              </a:lnSpc>
              <a:spcBef>
                <a:spcPct val="0"/>
              </a:spcBef>
            </a:pPr>
            <a:r>
              <a:rPr lang="en-US" sz="2999" strike="noStrike" u="sng">
                <a:solidFill>
                  <a:srgbClr val="FFFFFF"/>
                </a:solidFill>
                <a:latin typeface="Fahkwang Extra-Light"/>
                <a:ea typeface="Fahkwang Extra-Light"/>
                <a:cs typeface="Fahkwang Extra-Light"/>
                <a:sym typeface="Fahkwang Extra-Light"/>
                <a:hlinkClick r:id="rId3" action="ppaction://hlinksldjump"/>
              </a:rPr>
              <a:t>2 - Getting Around – Transport, maps, app</a:t>
            </a:r>
          </a:p>
        </p:txBody>
      </p:sp>
      <p:sp>
        <p:nvSpPr>
          <p:cNvPr name="TextBox 11" id="11"/>
          <p:cNvSpPr txBox="true"/>
          <p:nvPr/>
        </p:nvSpPr>
        <p:spPr>
          <a:xfrm rot="0">
            <a:off x="4377041" y="5063922"/>
            <a:ext cx="9131069" cy="495300"/>
          </a:xfrm>
          <a:prstGeom prst="rect">
            <a:avLst/>
          </a:prstGeom>
        </p:spPr>
        <p:txBody>
          <a:bodyPr anchor="t" rtlCol="false" tIns="0" lIns="0" bIns="0" rIns="0">
            <a:spAutoFit/>
          </a:bodyPr>
          <a:lstStyle/>
          <a:p>
            <a:pPr algn="l" marL="0" indent="0" lvl="1">
              <a:lnSpc>
                <a:spcPts val="4199"/>
              </a:lnSpc>
              <a:spcBef>
                <a:spcPct val="0"/>
              </a:spcBef>
            </a:pPr>
            <a:r>
              <a:rPr lang="en-US" sz="2999" strike="noStrike" u="sng">
                <a:solidFill>
                  <a:srgbClr val="FFFFFF"/>
                </a:solidFill>
                <a:latin typeface="Fahkwang Extra-Light"/>
                <a:ea typeface="Fahkwang Extra-Light"/>
                <a:cs typeface="Fahkwang Extra-Light"/>
                <a:sym typeface="Fahkwang Extra-Light"/>
                <a:hlinkClick r:id="rId4" action="ppaction://hlinksldjump"/>
              </a:rPr>
              <a:t>4 - Health and Safety – Emergencies</a:t>
            </a:r>
          </a:p>
        </p:txBody>
      </p:sp>
      <p:sp>
        <p:nvSpPr>
          <p:cNvPr name="TextBox 12" id="12"/>
          <p:cNvSpPr txBox="true"/>
          <p:nvPr/>
        </p:nvSpPr>
        <p:spPr>
          <a:xfrm rot="0">
            <a:off x="4377041" y="4193716"/>
            <a:ext cx="9533917" cy="495300"/>
          </a:xfrm>
          <a:prstGeom prst="rect">
            <a:avLst/>
          </a:prstGeom>
        </p:spPr>
        <p:txBody>
          <a:bodyPr anchor="t" rtlCol="false" tIns="0" lIns="0" bIns="0" rIns="0">
            <a:spAutoFit/>
          </a:bodyPr>
          <a:lstStyle/>
          <a:p>
            <a:pPr algn="l" marL="0" indent="0" lvl="1">
              <a:lnSpc>
                <a:spcPts val="4199"/>
              </a:lnSpc>
              <a:spcBef>
                <a:spcPct val="0"/>
              </a:spcBef>
            </a:pPr>
            <a:r>
              <a:rPr lang="en-US" sz="2999" strike="noStrike" u="sng">
                <a:solidFill>
                  <a:srgbClr val="FFFFFF"/>
                </a:solidFill>
                <a:latin typeface="Fahkwang Extra-Light"/>
                <a:ea typeface="Fahkwang Extra-Light"/>
                <a:cs typeface="Fahkwang Extra-Light"/>
                <a:sym typeface="Fahkwang Extra-Light"/>
                <a:hlinkClick r:id="rId5" action="ppaction://hlinksldjump"/>
              </a:rPr>
              <a:t>3 - Essential Documents – Passport, visa, insurance</a:t>
            </a:r>
          </a:p>
        </p:txBody>
      </p:sp>
      <p:sp>
        <p:nvSpPr>
          <p:cNvPr name="TextBox 13" id="13"/>
          <p:cNvSpPr txBox="true"/>
          <p:nvPr/>
        </p:nvSpPr>
        <p:spPr>
          <a:xfrm rot="0">
            <a:off x="4377041" y="5934127"/>
            <a:ext cx="10699299" cy="495300"/>
          </a:xfrm>
          <a:prstGeom prst="rect">
            <a:avLst/>
          </a:prstGeom>
        </p:spPr>
        <p:txBody>
          <a:bodyPr anchor="t" rtlCol="false" tIns="0" lIns="0" bIns="0" rIns="0">
            <a:spAutoFit/>
          </a:bodyPr>
          <a:lstStyle/>
          <a:p>
            <a:pPr algn="l" marL="0" indent="0" lvl="1">
              <a:lnSpc>
                <a:spcPts val="4199"/>
              </a:lnSpc>
              <a:spcBef>
                <a:spcPct val="0"/>
              </a:spcBef>
            </a:pPr>
            <a:r>
              <a:rPr lang="en-US" sz="2999" strike="noStrike" u="sng">
                <a:solidFill>
                  <a:srgbClr val="FFFFFF"/>
                </a:solidFill>
                <a:latin typeface="Fahkwang Extra-Light"/>
                <a:ea typeface="Fahkwang Extra-Light"/>
                <a:cs typeface="Fahkwang Extra-Light"/>
                <a:sym typeface="Fahkwang Extra-Light"/>
                <a:hlinkClick r:id="rId6" action="ppaction://hlinksldjump"/>
              </a:rPr>
              <a:t>5 - Accommodation – Finding housing, contracts, utilities</a:t>
            </a:r>
          </a:p>
        </p:txBody>
      </p:sp>
      <p:sp>
        <p:nvSpPr>
          <p:cNvPr name="TextBox 14" id="14"/>
          <p:cNvSpPr txBox="true"/>
          <p:nvPr/>
        </p:nvSpPr>
        <p:spPr>
          <a:xfrm rot="0">
            <a:off x="4377041" y="6804332"/>
            <a:ext cx="10699299" cy="495300"/>
          </a:xfrm>
          <a:prstGeom prst="rect">
            <a:avLst/>
          </a:prstGeom>
        </p:spPr>
        <p:txBody>
          <a:bodyPr anchor="t" rtlCol="false" tIns="0" lIns="0" bIns="0" rIns="0">
            <a:spAutoFit/>
          </a:bodyPr>
          <a:lstStyle/>
          <a:p>
            <a:pPr algn="l" marL="0" indent="0" lvl="1">
              <a:lnSpc>
                <a:spcPts val="4199"/>
              </a:lnSpc>
              <a:spcBef>
                <a:spcPct val="0"/>
              </a:spcBef>
            </a:pPr>
            <a:r>
              <a:rPr lang="en-US" sz="2999" strike="noStrike" u="sng">
                <a:solidFill>
                  <a:srgbClr val="FFFFFF"/>
                </a:solidFill>
                <a:latin typeface="Fahkwang Extra-Light"/>
                <a:ea typeface="Fahkwang Extra-Light"/>
                <a:cs typeface="Fahkwang Extra-Light"/>
                <a:sym typeface="Fahkwang Extra-Light"/>
                <a:hlinkClick r:id="rId7" action="ppaction://hlinksldjump"/>
              </a:rPr>
              <a:t> 6- Informations about Institute of Radioastronomy</a:t>
            </a:r>
          </a:p>
        </p:txBody>
      </p:sp>
      <p:sp>
        <p:nvSpPr>
          <p:cNvPr name="Freeform 15" id="15">
            <a:hlinkClick r:id="rId10"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sp>
        <p:nvSpPr>
          <p:cNvPr name="TextBox 2" id="2"/>
          <p:cNvSpPr txBox="true"/>
          <p:nvPr/>
        </p:nvSpPr>
        <p:spPr>
          <a:xfrm rot="0">
            <a:off x="3685720" y="796247"/>
            <a:ext cx="10715136" cy="1146176"/>
          </a:xfrm>
          <a:prstGeom prst="rect">
            <a:avLst/>
          </a:prstGeom>
        </p:spPr>
        <p:txBody>
          <a:bodyPr anchor="t" rtlCol="false" tIns="0" lIns="0" bIns="0" rIns="0">
            <a:spAutoFit/>
          </a:bodyPr>
          <a:lstStyle/>
          <a:p>
            <a:pPr algn="ctr" marL="0" indent="0" lvl="0">
              <a:lnSpc>
                <a:spcPts val="8000"/>
              </a:lnSpc>
              <a:spcBef>
                <a:spcPct val="0"/>
              </a:spcBef>
            </a:pPr>
            <a:r>
              <a:rPr lang="en-US" sz="8000">
                <a:solidFill>
                  <a:srgbClr val="FFFFFF"/>
                </a:solidFill>
                <a:latin typeface="Maharlika"/>
                <a:ea typeface="Maharlika"/>
                <a:cs typeface="Maharlika"/>
                <a:sym typeface="Maharlika"/>
              </a:rPr>
              <a:t>Contents</a:t>
            </a:r>
          </a:p>
        </p:txBody>
      </p:sp>
      <p:sp>
        <p:nvSpPr>
          <p:cNvPr name="AutoShape 3" id="3"/>
          <p:cNvSpPr/>
          <p:nvPr/>
        </p:nvSpPr>
        <p:spPr>
          <a:xfrm>
            <a:off x="3840511" y="5861856"/>
            <a:ext cx="11642907" cy="0"/>
          </a:xfrm>
          <a:prstGeom prst="line">
            <a:avLst/>
          </a:prstGeom>
          <a:ln cap="rnd" w="9525">
            <a:solidFill>
              <a:srgbClr val="FFFFFF"/>
            </a:solidFill>
            <a:prstDash val="solid"/>
            <a:headEnd type="none" len="sm" w="sm"/>
            <a:tailEnd type="none" len="sm" w="sm"/>
          </a:ln>
        </p:spPr>
      </p:sp>
      <p:sp>
        <p:nvSpPr>
          <p:cNvPr name="AutoShape 4" id="4"/>
          <p:cNvSpPr/>
          <p:nvPr/>
        </p:nvSpPr>
        <p:spPr>
          <a:xfrm>
            <a:off x="3840511" y="3234856"/>
            <a:ext cx="11642907" cy="0"/>
          </a:xfrm>
          <a:prstGeom prst="line">
            <a:avLst/>
          </a:prstGeom>
          <a:ln cap="rnd" w="9525">
            <a:solidFill>
              <a:srgbClr val="FFFFFF"/>
            </a:solidFill>
            <a:prstDash val="solid"/>
            <a:headEnd type="none" len="sm" w="sm"/>
            <a:tailEnd type="none" len="sm" w="sm"/>
          </a:ln>
        </p:spPr>
      </p:sp>
      <p:sp>
        <p:nvSpPr>
          <p:cNvPr name="AutoShape 5" id="5"/>
          <p:cNvSpPr/>
          <p:nvPr/>
        </p:nvSpPr>
        <p:spPr>
          <a:xfrm>
            <a:off x="3840511" y="4101631"/>
            <a:ext cx="11642907" cy="0"/>
          </a:xfrm>
          <a:prstGeom prst="line">
            <a:avLst/>
          </a:prstGeom>
          <a:ln cap="rnd" w="9525">
            <a:solidFill>
              <a:srgbClr val="FFFFFF"/>
            </a:solidFill>
            <a:prstDash val="solid"/>
            <a:headEnd type="none" len="sm" w="sm"/>
            <a:tailEnd type="none" len="sm" w="sm"/>
          </a:ln>
        </p:spPr>
      </p:sp>
      <p:sp>
        <p:nvSpPr>
          <p:cNvPr name="AutoShape 6" id="6"/>
          <p:cNvSpPr/>
          <p:nvPr/>
        </p:nvSpPr>
        <p:spPr>
          <a:xfrm>
            <a:off x="3840511" y="5085039"/>
            <a:ext cx="11642907" cy="0"/>
          </a:xfrm>
          <a:prstGeom prst="line">
            <a:avLst/>
          </a:prstGeom>
          <a:ln cap="rnd" w="9525">
            <a:solidFill>
              <a:srgbClr val="FFFFFF"/>
            </a:solidFill>
            <a:prstDash val="solid"/>
            <a:headEnd type="none" len="sm" w="sm"/>
            <a:tailEnd type="none" len="sm" w="sm"/>
          </a:ln>
        </p:spPr>
      </p:sp>
      <p:sp>
        <p:nvSpPr>
          <p:cNvPr name="AutoShape 7" id="7"/>
          <p:cNvSpPr/>
          <p:nvPr/>
        </p:nvSpPr>
        <p:spPr>
          <a:xfrm>
            <a:off x="3840511" y="6738157"/>
            <a:ext cx="11642907" cy="0"/>
          </a:xfrm>
          <a:prstGeom prst="line">
            <a:avLst/>
          </a:prstGeom>
          <a:ln cap="rnd" w="9525">
            <a:solidFill>
              <a:srgbClr val="FFFFFF"/>
            </a:solidFill>
            <a:prstDash val="solid"/>
            <a:headEnd type="none" len="sm" w="sm"/>
            <a:tailEnd type="none" len="sm" w="sm"/>
          </a:ln>
        </p:spPr>
      </p:sp>
      <p:sp>
        <p:nvSpPr>
          <p:cNvPr name="AutoShape 8" id="8"/>
          <p:cNvSpPr/>
          <p:nvPr/>
        </p:nvSpPr>
        <p:spPr>
          <a:xfrm>
            <a:off x="3840511" y="7576357"/>
            <a:ext cx="11642907" cy="0"/>
          </a:xfrm>
          <a:prstGeom prst="line">
            <a:avLst/>
          </a:prstGeom>
          <a:ln cap="rnd" w="9525">
            <a:solidFill>
              <a:srgbClr val="FFFFFF"/>
            </a:solidFill>
            <a:prstDash val="solid"/>
            <a:headEnd type="none" len="sm" w="sm"/>
            <a:tailEnd type="none" len="sm" w="sm"/>
          </a:ln>
        </p:spPr>
      </p:sp>
      <p:sp>
        <p:nvSpPr>
          <p:cNvPr name="TextBox 9" id="9"/>
          <p:cNvSpPr txBox="true"/>
          <p:nvPr/>
        </p:nvSpPr>
        <p:spPr>
          <a:xfrm rot="0">
            <a:off x="4448978" y="3420118"/>
            <a:ext cx="11034439" cy="495300"/>
          </a:xfrm>
          <a:prstGeom prst="rect">
            <a:avLst/>
          </a:prstGeom>
        </p:spPr>
        <p:txBody>
          <a:bodyPr anchor="t" rtlCol="false" tIns="0" lIns="0" bIns="0" rIns="0">
            <a:spAutoFit/>
          </a:bodyPr>
          <a:lstStyle/>
          <a:p>
            <a:pPr algn="just" marL="0" indent="0" lvl="1">
              <a:lnSpc>
                <a:spcPts val="4199"/>
              </a:lnSpc>
              <a:spcBef>
                <a:spcPct val="0"/>
              </a:spcBef>
            </a:pPr>
            <a:r>
              <a:rPr lang="en-US" sz="2999" u="sng">
                <a:solidFill>
                  <a:srgbClr val="FFFFFF"/>
                </a:solidFill>
                <a:latin typeface="Fahkwang Extra-Light"/>
                <a:ea typeface="Fahkwang Extra-Light"/>
                <a:cs typeface="Fahkwang Extra-Light"/>
                <a:sym typeface="Fahkwang Extra-Light"/>
                <a:hlinkClick r:id="rId2" action="ppaction://hlinksldjump"/>
              </a:rPr>
              <a:t>8 - Culture&amp;Social Life – Traditions, events, meeting people</a:t>
            </a:r>
          </a:p>
        </p:txBody>
      </p:sp>
      <p:sp>
        <p:nvSpPr>
          <p:cNvPr name="TextBox 10" id="10"/>
          <p:cNvSpPr txBox="true"/>
          <p:nvPr/>
        </p:nvSpPr>
        <p:spPr>
          <a:xfrm rot="0">
            <a:off x="4448978" y="5171769"/>
            <a:ext cx="10871949" cy="495300"/>
          </a:xfrm>
          <a:prstGeom prst="rect">
            <a:avLst/>
          </a:prstGeom>
        </p:spPr>
        <p:txBody>
          <a:bodyPr anchor="t" rtlCol="false" tIns="0" lIns="0" bIns="0" rIns="0">
            <a:spAutoFit/>
          </a:bodyPr>
          <a:lstStyle/>
          <a:p>
            <a:pPr algn="just" marL="0" indent="0" lvl="1">
              <a:lnSpc>
                <a:spcPts val="4199"/>
              </a:lnSpc>
              <a:spcBef>
                <a:spcPct val="0"/>
              </a:spcBef>
            </a:pPr>
            <a:r>
              <a:rPr lang="en-US" sz="2999" u="sng">
                <a:solidFill>
                  <a:srgbClr val="FFFFFF"/>
                </a:solidFill>
                <a:latin typeface="Fahkwang Extra-Light"/>
                <a:ea typeface="Fahkwang Extra-Light"/>
                <a:cs typeface="Fahkwang Extra-Light"/>
                <a:sym typeface="Fahkwang Extra-Light"/>
                <a:hlinkClick r:id="rId3" action="ppaction://hlinksldjump"/>
              </a:rPr>
              <a:t>10 - Language Tips – Useful phrases, communication</a:t>
            </a:r>
          </a:p>
        </p:txBody>
      </p:sp>
      <p:sp>
        <p:nvSpPr>
          <p:cNvPr name="TextBox 11" id="11"/>
          <p:cNvSpPr txBox="true"/>
          <p:nvPr/>
        </p:nvSpPr>
        <p:spPr>
          <a:xfrm rot="0">
            <a:off x="4448978" y="6047594"/>
            <a:ext cx="10699299" cy="495300"/>
          </a:xfrm>
          <a:prstGeom prst="rect">
            <a:avLst/>
          </a:prstGeom>
        </p:spPr>
        <p:txBody>
          <a:bodyPr anchor="t" rtlCol="false" tIns="0" lIns="0" bIns="0" rIns="0">
            <a:spAutoFit/>
          </a:bodyPr>
          <a:lstStyle/>
          <a:p>
            <a:pPr algn="just" marL="0" indent="0" lvl="1">
              <a:lnSpc>
                <a:spcPts val="4199"/>
              </a:lnSpc>
              <a:spcBef>
                <a:spcPct val="0"/>
              </a:spcBef>
            </a:pPr>
            <a:r>
              <a:rPr lang="en-US" sz="2999" u="sng">
                <a:solidFill>
                  <a:srgbClr val="FFFFFF"/>
                </a:solidFill>
                <a:latin typeface="Fahkwang Extra-Light"/>
                <a:ea typeface="Fahkwang Extra-Light"/>
                <a:cs typeface="Fahkwang Extra-Light"/>
                <a:sym typeface="Fahkwang Extra-Light"/>
                <a:hlinkClick r:id="rId4" action="ppaction://hlinksldjump"/>
              </a:rPr>
              <a:t>11 - Useful Apps and Websites for events and culture</a:t>
            </a:r>
          </a:p>
        </p:txBody>
      </p:sp>
      <p:sp>
        <p:nvSpPr>
          <p:cNvPr name="TextBox 12" id="12"/>
          <p:cNvSpPr txBox="true"/>
          <p:nvPr/>
        </p:nvSpPr>
        <p:spPr>
          <a:xfrm rot="0">
            <a:off x="4477753" y="6885794"/>
            <a:ext cx="9131069" cy="495300"/>
          </a:xfrm>
          <a:prstGeom prst="rect">
            <a:avLst/>
          </a:prstGeom>
        </p:spPr>
        <p:txBody>
          <a:bodyPr anchor="t" rtlCol="false" tIns="0" lIns="0" bIns="0" rIns="0">
            <a:spAutoFit/>
          </a:bodyPr>
          <a:lstStyle/>
          <a:p>
            <a:pPr algn="ctr" marL="0" indent="0" lvl="1">
              <a:lnSpc>
                <a:spcPts val="4199"/>
              </a:lnSpc>
              <a:spcBef>
                <a:spcPct val="0"/>
              </a:spcBef>
            </a:pPr>
            <a:r>
              <a:rPr lang="en-US" sz="2999" u="sng">
                <a:solidFill>
                  <a:srgbClr val="FFFFFF"/>
                </a:solidFill>
                <a:latin typeface="Fahkwang Extra-Light"/>
                <a:ea typeface="Fahkwang Extra-Light"/>
                <a:cs typeface="Fahkwang Extra-Light"/>
                <a:sym typeface="Fahkwang Extra-Light"/>
                <a:hlinkClick r:id="rId5" action="ppaction://hlinksldjump"/>
              </a:rPr>
              <a:t>Follow us!</a:t>
            </a:r>
          </a:p>
        </p:txBody>
      </p:sp>
      <p:sp>
        <p:nvSpPr>
          <p:cNvPr name="TextBox 13" id="13"/>
          <p:cNvSpPr txBox="true"/>
          <p:nvPr/>
        </p:nvSpPr>
        <p:spPr>
          <a:xfrm rot="0">
            <a:off x="4448978" y="4295944"/>
            <a:ext cx="9131069" cy="495300"/>
          </a:xfrm>
          <a:prstGeom prst="rect">
            <a:avLst/>
          </a:prstGeom>
        </p:spPr>
        <p:txBody>
          <a:bodyPr anchor="t" rtlCol="false" tIns="0" lIns="0" bIns="0" rIns="0">
            <a:spAutoFit/>
          </a:bodyPr>
          <a:lstStyle/>
          <a:p>
            <a:pPr algn="just" marL="0" indent="0" lvl="1">
              <a:lnSpc>
                <a:spcPts val="4199"/>
              </a:lnSpc>
              <a:spcBef>
                <a:spcPct val="0"/>
              </a:spcBef>
            </a:pPr>
            <a:r>
              <a:rPr lang="en-US" sz="2999" strike="noStrike" u="sng">
                <a:solidFill>
                  <a:srgbClr val="FFFFFF"/>
                </a:solidFill>
                <a:latin typeface="Fahkwang Extra-Light"/>
                <a:ea typeface="Fahkwang Extra-Light"/>
                <a:cs typeface="Fahkwang Extra-Light"/>
                <a:sym typeface="Fahkwang Extra-Light"/>
              </a:rPr>
              <a:t>9 - Daily Life – Shopping, banking, post office</a:t>
            </a:r>
          </a:p>
        </p:txBody>
      </p:sp>
      <p:sp>
        <p:nvSpPr>
          <p:cNvPr name="TextBox 14" id="14"/>
          <p:cNvSpPr txBox="true"/>
          <p:nvPr/>
        </p:nvSpPr>
        <p:spPr>
          <a:xfrm rot="0">
            <a:off x="4448978" y="2544293"/>
            <a:ext cx="10699299" cy="495300"/>
          </a:xfrm>
          <a:prstGeom prst="rect">
            <a:avLst/>
          </a:prstGeom>
        </p:spPr>
        <p:txBody>
          <a:bodyPr anchor="t" rtlCol="false" tIns="0" lIns="0" bIns="0" rIns="0">
            <a:spAutoFit/>
          </a:bodyPr>
          <a:lstStyle/>
          <a:p>
            <a:pPr algn="l" marL="0" indent="0" lvl="1">
              <a:lnSpc>
                <a:spcPts val="4199"/>
              </a:lnSpc>
              <a:spcBef>
                <a:spcPct val="0"/>
              </a:spcBef>
            </a:pPr>
            <a:r>
              <a:rPr lang="en-US" sz="2999" strike="noStrike" u="sng">
                <a:solidFill>
                  <a:srgbClr val="FFFFFF"/>
                </a:solidFill>
                <a:latin typeface="Fahkwang Extra-Light"/>
                <a:ea typeface="Fahkwang Extra-Light"/>
                <a:cs typeface="Fahkwang Extra-Light"/>
                <a:sym typeface="Fahkwang Extra-Light"/>
                <a:hlinkClick r:id="rId6" action="ppaction://hlinksldjump"/>
              </a:rPr>
              <a:t>7 - Food and Drink – Local cuisine, markets, restaurants</a:t>
            </a:r>
          </a:p>
        </p:txBody>
      </p:sp>
      <p:sp>
        <p:nvSpPr>
          <p:cNvPr name="Freeform 15" id="15">
            <a:hlinkClick r:id="rId9"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6" id="16">
            <a:hlinkClick r:id="rId10"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0" t="0" r="0" b="-77851"/>
            </a:stretch>
          </a:blipFill>
        </p:spPr>
      </p:sp>
      <p:grpSp>
        <p:nvGrpSpPr>
          <p:cNvPr name="Group 3" id="3"/>
          <p:cNvGrpSpPr/>
          <p:nvPr/>
        </p:nvGrpSpPr>
        <p:grpSpPr>
          <a:xfrm rot="0">
            <a:off x="1028700" y="1028700"/>
            <a:ext cx="16230600" cy="5216085"/>
            <a:chOff x="0" y="0"/>
            <a:chExt cx="21640800" cy="6954780"/>
          </a:xfrm>
        </p:grpSpPr>
        <p:pic>
          <p:nvPicPr>
            <p:cNvPr name="Picture 4" id="4"/>
            <p:cNvPicPr>
              <a:picLocks noChangeAspect="true"/>
            </p:cNvPicPr>
            <p:nvPr/>
          </p:nvPicPr>
          <p:blipFill>
            <a:blip r:embed="rId3"/>
            <a:srcRect l="0" t="28290" r="0" b="23503"/>
            <a:stretch>
              <a:fillRect/>
            </a:stretch>
          </p:blipFill>
          <p:spPr>
            <a:xfrm flipH="false" flipV="false">
              <a:off x="0" y="0"/>
              <a:ext cx="21640800" cy="6954780"/>
            </a:xfrm>
            <a:prstGeom prst="rect">
              <a:avLst/>
            </a:prstGeom>
          </p:spPr>
        </p:pic>
      </p:grpSp>
      <p:sp>
        <p:nvSpPr>
          <p:cNvPr name="TextBox 5" id="5"/>
          <p:cNvSpPr txBox="true"/>
          <p:nvPr/>
        </p:nvSpPr>
        <p:spPr>
          <a:xfrm rot="0">
            <a:off x="1028700" y="6723728"/>
            <a:ext cx="7002290" cy="2717402"/>
          </a:xfrm>
          <a:prstGeom prst="rect">
            <a:avLst/>
          </a:prstGeom>
        </p:spPr>
        <p:txBody>
          <a:bodyPr anchor="t" rtlCol="false" tIns="0" lIns="0" bIns="0" rIns="0">
            <a:spAutoFit/>
          </a:bodyPr>
          <a:lstStyle/>
          <a:p>
            <a:pPr algn="l" marL="0" indent="0" lvl="0">
              <a:lnSpc>
                <a:spcPts val="6867"/>
              </a:lnSpc>
            </a:pPr>
            <a:r>
              <a:rPr lang="en-US" sz="6867">
                <a:solidFill>
                  <a:srgbClr val="163459"/>
                </a:solidFill>
                <a:latin typeface="Maharlika"/>
                <a:ea typeface="Maharlika"/>
                <a:cs typeface="Maharlika"/>
                <a:sym typeface="Maharlika"/>
              </a:rPr>
              <a:t>1</a:t>
            </a:r>
            <a:r>
              <a:rPr lang="en-US" sz="6867" u="none">
                <a:solidFill>
                  <a:srgbClr val="163459"/>
                </a:solidFill>
                <a:latin typeface="Maharlika"/>
                <a:ea typeface="Maharlika"/>
                <a:cs typeface="Maharlika"/>
                <a:sym typeface="Maharlika"/>
              </a:rPr>
              <a:t> - Welcome to Italy and Bologna</a:t>
            </a:r>
          </a:p>
        </p:txBody>
      </p:sp>
      <p:sp>
        <p:nvSpPr>
          <p:cNvPr name="TextBox 6" id="6"/>
          <p:cNvSpPr txBox="true"/>
          <p:nvPr/>
        </p:nvSpPr>
        <p:spPr>
          <a:xfrm rot="0">
            <a:off x="8277958" y="6589115"/>
            <a:ext cx="8981342" cy="3068320"/>
          </a:xfrm>
          <a:prstGeom prst="rect">
            <a:avLst/>
          </a:prstGeom>
        </p:spPr>
        <p:txBody>
          <a:bodyPr anchor="t" rtlCol="false" tIns="0" lIns="0" bIns="0" rIns="0">
            <a:spAutoFit/>
          </a:bodyPr>
          <a:lstStyle/>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Brief introduction to the city and Italian culture</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Short history and interesting facts about Bologna</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Tips for settling in and what to expect during your first days</a:t>
            </a:r>
          </a:p>
          <a:p>
            <a:pPr algn="l">
              <a:lnSpc>
                <a:spcPts val="4199"/>
              </a:lnSpc>
            </a:pPr>
          </a:p>
        </p:txBody>
      </p:sp>
      <p:sp>
        <p:nvSpPr>
          <p:cNvPr name="TextBox 7" id="7"/>
          <p:cNvSpPr txBox="true"/>
          <p:nvPr/>
        </p:nvSpPr>
        <p:spPr>
          <a:xfrm rot="0">
            <a:off x="102870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4" action="ppaction://hlinksldjump"/>
              </a:rPr>
              <a:t>Back to index</a:t>
            </a:r>
          </a:p>
        </p:txBody>
      </p:sp>
      <p:sp>
        <p:nvSpPr>
          <p:cNvPr name="Freeform 8" id="8">
            <a:hlinkClick r:id="rId7"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a:hlinkClick r:id="rId8"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sp>
        <p:nvSpPr>
          <p:cNvPr name="Freeform 2" id="2">
            <a:hlinkClick r:id="rId4"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5" action="ppaction://hlinksldjump"/>
              </a:rPr>
              <a:t>Back to index</a:t>
            </a:r>
          </a:p>
        </p:txBody>
      </p:sp>
      <p:sp>
        <p:nvSpPr>
          <p:cNvPr name="TextBox 4" id="4"/>
          <p:cNvSpPr txBox="true"/>
          <p:nvPr/>
        </p:nvSpPr>
        <p:spPr>
          <a:xfrm rot="0">
            <a:off x="1028700" y="8880767"/>
            <a:ext cx="6050712" cy="313690"/>
          </a:xfrm>
          <a:prstGeom prst="rect">
            <a:avLst/>
          </a:prstGeom>
        </p:spPr>
        <p:txBody>
          <a:bodyPr anchor="t" rtlCol="false" tIns="0" lIns="0" bIns="0" rIns="0">
            <a:spAutoFit/>
          </a:bodyPr>
          <a:lstStyle/>
          <a:p>
            <a:pPr algn="ctr">
              <a:lnSpc>
                <a:spcPts val="2660"/>
              </a:lnSpc>
              <a:spcBef>
                <a:spcPct val="0"/>
              </a:spcBef>
            </a:pPr>
            <a:r>
              <a:rPr lang="en-US" sz="1900">
                <a:solidFill>
                  <a:srgbClr val="FFFFFF"/>
                </a:solidFill>
                <a:latin typeface="Fahkwang Extra-Light"/>
                <a:ea typeface="Fahkwang Extra-Light"/>
                <a:cs typeface="Fahkwang Extra-Light"/>
                <a:sym typeface="Fahkwang Extra-Light"/>
              </a:rPr>
              <a:t>Click the image to learn more</a:t>
            </a:r>
          </a:p>
        </p:txBody>
      </p:sp>
      <p:grpSp>
        <p:nvGrpSpPr>
          <p:cNvPr name="Group 5" id="5"/>
          <p:cNvGrpSpPr/>
          <p:nvPr/>
        </p:nvGrpSpPr>
        <p:grpSpPr>
          <a:xfrm rot="0">
            <a:off x="8428373" y="5462519"/>
            <a:ext cx="8830927" cy="3795781"/>
            <a:chOff x="0" y="0"/>
            <a:chExt cx="11774569" cy="5061041"/>
          </a:xfrm>
        </p:grpSpPr>
        <p:grpSp>
          <p:nvGrpSpPr>
            <p:cNvPr name="Group 6" id="6"/>
            <p:cNvGrpSpPr/>
            <p:nvPr/>
          </p:nvGrpSpPr>
          <p:grpSpPr>
            <a:xfrm rot="0">
              <a:off x="0" y="0"/>
              <a:ext cx="11774569" cy="5061041"/>
              <a:chOff x="0" y="0"/>
              <a:chExt cx="2987252" cy="1284005"/>
            </a:xfrm>
          </p:grpSpPr>
          <p:sp>
            <p:nvSpPr>
              <p:cNvPr name="Freeform 7" id="7"/>
              <p:cNvSpPr/>
              <p:nvPr/>
            </p:nvSpPr>
            <p:spPr>
              <a:xfrm flipH="false" flipV="false" rot="0">
                <a:off x="0" y="0"/>
                <a:ext cx="2987252" cy="1284005"/>
              </a:xfrm>
              <a:custGeom>
                <a:avLst/>
                <a:gdLst/>
                <a:ahLst/>
                <a:cxnLst/>
                <a:rect r="r" b="b" t="t" l="l"/>
                <a:pathLst>
                  <a:path h="1284005" w="2987252">
                    <a:moveTo>
                      <a:pt x="0" y="0"/>
                    </a:moveTo>
                    <a:lnTo>
                      <a:pt x="2987252" y="0"/>
                    </a:lnTo>
                    <a:lnTo>
                      <a:pt x="2987252" y="1284005"/>
                    </a:lnTo>
                    <a:lnTo>
                      <a:pt x="0" y="1284005"/>
                    </a:lnTo>
                    <a:close/>
                  </a:path>
                </a:pathLst>
              </a:custGeom>
              <a:solidFill>
                <a:srgbClr val="FFFFFF">
                  <a:alpha val="25882"/>
                </a:srgbClr>
              </a:solidFill>
            </p:spPr>
          </p:sp>
        </p:grpSp>
        <p:grpSp>
          <p:nvGrpSpPr>
            <p:cNvPr name="Group 8" id="8"/>
            <p:cNvGrpSpPr>
              <a:grpSpLocks noChangeAspect="true"/>
            </p:cNvGrpSpPr>
            <p:nvPr/>
          </p:nvGrpSpPr>
          <p:grpSpPr>
            <a:xfrm rot="0">
              <a:off x="386936" y="465277"/>
              <a:ext cx="4130487" cy="4130487"/>
              <a:chOff x="0" y="0"/>
              <a:chExt cx="6350000" cy="6350000"/>
            </a:xfrm>
          </p:grpSpPr>
          <p:sp>
            <p:nvSpPr>
              <p:cNvPr name="Freeform 9" id="9">
                <a:hlinkClick r:id="rId6" tooltip="https://www.bolognawelcome.com/it/luoghi/piazze-vie-monumenti/fontana-del-nettuno"/>
              </p:cNvPr>
              <p:cNvSpPr/>
              <p:nvPr/>
            </p:nvSpPr>
            <p:spPr>
              <a:xfrm flipH="false" flipV="false" rot="0">
                <a:off x="0" y="0"/>
                <a:ext cx="6350000" cy="6350000"/>
              </a:xfrm>
              <a:custGeom>
                <a:avLst/>
                <a:gdLst/>
                <a:ahLst/>
                <a:cxnLst/>
                <a:rect r="r" b="b" t="t" l="l"/>
                <a:pathLst>
                  <a:path h="6350000" w="6350000">
                    <a:moveTo>
                      <a:pt x="3810000" y="6350000"/>
                    </a:moveTo>
                    <a:lnTo>
                      <a:pt x="2540000" y="6350000"/>
                    </a:lnTo>
                    <a:cubicBezTo>
                      <a:pt x="1136650" y="6350000"/>
                      <a:pt x="0" y="5213350"/>
                      <a:pt x="0" y="3810000"/>
                    </a:cubicBezTo>
                    <a:lnTo>
                      <a:pt x="0" y="2540000"/>
                    </a:lnTo>
                    <a:cubicBezTo>
                      <a:pt x="0" y="1136650"/>
                      <a:pt x="1136650" y="0"/>
                      <a:pt x="2540000" y="0"/>
                    </a:cubicBezTo>
                    <a:lnTo>
                      <a:pt x="3810000" y="0"/>
                    </a:lnTo>
                    <a:cubicBezTo>
                      <a:pt x="5213350" y="0"/>
                      <a:pt x="6350000" y="1136650"/>
                      <a:pt x="6350000" y="2540000"/>
                    </a:cubicBezTo>
                    <a:lnTo>
                      <a:pt x="6350000" y="3810000"/>
                    </a:lnTo>
                    <a:cubicBezTo>
                      <a:pt x="6350000" y="5213350"/>
                      <a:pt x="5213350" y="6350000"/>
                      <a:pt x="3810000" y="6350000"/>
                    </a:cubicBezTo>
                    <a:close/>
                  </a:path>
                </a:pathLst>
              </a:custGeom>
              <a:blipFill>
                <a:blip r:embed="rId7"/>
                <a:stretch>
                  <a:fillRect l="-16993" t="0" r="-33100" b="0"/>
                </a:stretch>
              </a:blipFill>
            </p:spPr>
          </p:sp>
        </p:grpSp>
        <p:sp>
          <p:nvSpPr>
            <p:cNvPr name="TextBox 10" id="10"/>
            <p:cNvSpPr txBox="true"/>
            <p:nvPr/>
          </p:nvSpPr>
          <p:spPr>
            <a:xfrm rot="0">
              <a:off x="4765024" y="1273542"/>
              <a:ext cx="7009545" cy="1088106"/>
            </a:xfrm>
            <a:prstGeom prst="rect">
              <a:avLst/>
            </a:prstGeom>
          </p:spPr>
          <p:txBody>
            <a:bodyPr anchor="t" rtlCol="false" tIns="0" lIns="0" bIns="0" rIns="0">
              <a:spAutoFit/>
            </a:bodyPr>
            <a:lstStyle/>
            <a:p>
              <a:pPr algn="l" marL="0" indent="0" lvl="0">
                <a:lnSpc>
                  <a:spcPts val="3282"/>
                </a:lnSpc>
              </a:pPr>
              <a:r>
                <a:rPr lang="en-US" sz="2525">
                  <a:solidFill>
                    <a:srgbClr val="FFFFFF"/>
                  </a:solidFill>
                  <a:latin typeface="Fahkwang Extra-Light"/>
                  <a:ea typeface="Fahkwang Extra-Light"/>
                  <a:cs typeface="Fahkwang Extra-Light"/>
                  <a:sym typeface="Fahkwang Extra-Light"/>
                </a:rPr>
                <a:t>NEPTUNE FOU</a:t>
              </a:r>
              <a:r>
                <a:rPr lang="en-US" sz="2525" u="none">
                  <a:solidFill>
                    <a:srgbClr val="FFFFFF"/>
                  </a:solidFill>
                  <a:latin typeface="Fahkwang Extra-Light"/>
                  <a:ea typeface="Fahkwang Extra-Light"/>
                  <a:cs typeface="Fahkwang Extra-Light"/>
                  <a:sym typeface="Fahkwang Extra-Light"/>
                </a:rPr>
                <a:t>NTAIN </a:t>
              </a:r>
            </a:p>
            <a:p>
              <a:pPr algn="l" marL="0" indent="0" lvl="0">
                <a:lnSpc>
                  <a:spcPts val="3282"/>
                </a:lnSpc>
              </a:pPr>
              <a:r>
                <a:rPr lang="en-US" sz="2525" u="none">
                  <a:solidFill>
                    <a:srgbClr val="FFFFFF"/>
                  </a:solidFill>
                  <a:latin typeface="Fahkwang Extra-Light"/>
                  <a:ea typeface="Fahkwang Extra-Light"/>
                  <a:cs typeface="Fahkwang Extra-Light"/>
                  <a:sym typeface="Fahkwang Extra-Light"/>
                </a:rPr>
                <a:t>(FONTANA DEL NETTUNO)</a:t>
              </a:r>
            </a:p>
          </p:txBody>
        </p:sp>
        <p:sp>
          <p:nvSpPr>
            <p:cNvPr name="TextBox 11" id="11"/>
            <p:cNvSpPr txBox="true"/>
            <p:nvPr/>
          </p:nvSpPr>
          <p:spPr>
            <a:xfrm rot="0">
              <a:off x="4695552" y="2658056"/>
              <a:ext cx="7079017" cy="1498726"/>
            </a:xfrm>
            <a:prstGeom prst="rect">
              <a:avLst/>
            </a:prstGeom>
          </p:spPr>
          <p:txBody>
            <a:bodyPr anchor="t" rtlCol="false" tIns="0" lIns="0" bIns="0" rIns="0">
              <a:spAutoFit/>
            </a:bodyPr>
            <a:lstStyle/>
            <a:p>
              <a:pPr algn="l" marL="0" indent="0" lvl="0">
                <a:lnSpc>
                  <a:spcPts val="3013"/>
                </a:lnSpc>
                <a:spcBef>
                  <a:spcPct val="0"/>
                </a:spcBef>
              </a:pPr>
              <a:r>
                <a:rPr lang="en-US" sz="2152">
                  <a:solidFill>
                    <a:srgbClr val="FFFFFF"/>
                  </a:solidFill>
                  <a:latin typeface="Fahkwang Extra-Light"/>
                  <a:ea typeface="Fahkwang Extra-Light"/>
                  <a:cs typeface="Fahkwang Extra-Light"/>
                  <a:sym typeface="Fahkwang Extra-Light"/>
                </a:rPr>
                <a:t>One</a:t>
              </a:r>
              <a:r>
                <a:rPr lang="en-US" sz="2152">
                  <a:solidFill>
                    <a:srgbClr val="FFFFFF"/>
                  </a:solidFill>
                  <a:latin typeface="Fahkwang Extra-Light"/>
                  <a:ea typeface="Fahkwang Extra-Light"/>
                  <a:cs typeface="Fahkwang Extra-Light"/>
                  <a:sym typeface="Fahkwang Extra-Light"/>
                </a:rPr>
                <a:t> of Bologna’s most recognizable landmarks, standing beside Piazza Maggiore since the 16th century.</a:t>
              </a:r>
            </a:p>
          </p:txBody>
        </p:sp>
      </p:grpSp>
      <p:grpSp>
        <p:nvGrpSpPr>
          <p:cNvPr name="Group 12" id="12"/>
          <p:cNvGrpSpPr/>
          <p:nvPr/>
        </p:nvGrpSpPr>
        <p:grpSpPr>
          <a:xfrm rot="0">
            <a:off x="8428373" y="1028700"/>
            <a:ext cx="8830927" cy="4114800"/>
            <a:chOff x="0" y="0"/>
            <a:chExt cx="11774569" cy="5486400"/>
          </a:xfrm>
        </p:grpSpPr>
        <p:grpSp>
          <p:nvGrpSpPr>
            <p:cNvPr name="Group 13" id="13"/>
            <p:cNvGrpSpPr/>
            <p:nvPr/>
          </p:nvGrpSpPr>
          <p:grpSpPr>
            <a:xfrm rot="0">
              <a:off x="0" y="0"/>
              <a:ext cx="11774569" cy="5486400"/>
              <a:chOff x="0" y="0"/>
              <a:chExt cx="2987252" cy="1391920"/>
            </a:xfrm>
          </p:grpSpPr>
          <p:sp>
            <p:nvSpPr>
              <p:cNvPr name="Freeform 14" id="14"/>
              <p:cNvSpPr/>
              <p:nvPr/>
            </p:nvSpPr>
            <p:spPr>
              <a:xfrm flipH="false" flipV="false" rot="0">
                <a:off x="0" y="0"/>
                <a:ext cx="2987252" cy="1391920"/>
              </a:xfrm>
              <a:custGeom>
                <a:avLst/>
                <a:gdLst/>
                <a:ahLst/>
                <a:cxnLst/>
                <a:rect r="r" b="b" t="t" l="l"/>
                <a:pathLst>
                  <a:path h="1391920" w="2987252">
                    <a:moveTo>
                      <a:pt x="0" y="0"/>
                    </a:moveTo>
                    <a:lnTo>
                      <a:pt x="2987252" y="0"/>
                    </a:lnTo>
                    <a:lnTo>
                      <a:pt x="2987252" y="1391920"/>
                    </a:lnTo>
                    <a:lnTo>
                      <a:pt x="0" y="1391920"/>
                    </a:lnTo>
                    <a:close/>
                  </a:path>
                </a:pathLst>
              </a:custGeom>
              <a:solidFill>
                <a:srgbClr val="FFFFFF">
                  <a:alpha val="25882"/>
                </a:srgbClr>
              </a:solidFill>
            </p:spPr>
          </p:sp>
        </p:grpSp>
        <p:grpSp>
          <p:nvGrpSpPr>
            <p:cNvPr name="Group 15" id="15"/>
            <p:cNvGrpSpPr>
              <a:grpSpLocks noChangeAspect="true"/>
            </p:cNvGrpSpPr>
            <p:nvPr/>
          </p:nvGrpSpPr>
          <p:grpSpPr>
            <a:xfrm rot="0">
              <a:off x="157807" y="426769"/>
              <a:ext cx="4028887" cy="4028887"/>
              <a:chOff x="0" y="0"/>
              <a:chExt cx="6350000" cy="6350000"/>
            </a:xfrm>
          </p:grpSpPr>
          <p:sp>
            <p:nvSpPr>
              <p:cNvPr name="Freeform 16" id="16">
                <a:hlinkClick r:id="rId8" tooltip="https://www.unesco.it/it/unesco-vicino-a-te/siti-patrimonio-mondiale/i-portici-di-bologna/"/>
              </p:cNvPr>
              <p:cNvSpPr/>
              <p:nvPr/>
            </p:nvSpPr>
            <p:spPr>
              <a:xfrm flipH="false" flipV="false" rot="0">
                <a:off x="0" y="0"/>
                <a:ext cx="6350000" cy="6350000"/>
              </a:xfrm>
              <a:custGeom>
                <a:avLst/>
                <a:gdLst/>
                <a:ahLst/>
                <a:cxnLst/>
                <a:rect r="r" b="b" t="t" l="l"/>
                <a:pathLst>
                  <a:path h="6350000" w="6350000">
                    <a:moveTo>
                      <a:pt x="3810000" y="6350000"/>
                    </a:moveTo>
                    <a:lnTo>
                      <a:pt x="2540000" y="6350000"/>
                    </a:lnTo>
                    <a:cubicBezTo>
                      <a:pt x="1136650" y="6350000"/>
                      <a:pt x="0" y="5213350"/>
                      <a:pt x="0" y="3810000"/>
                    </a:cubicBezTo>
                    <a:lnTo>
                      <a:pt x="0" y="2540000"/>
                    </a:lnTo>
                    <a:cubicBezTo>
                      <a:pt x="0" y="1136650"/>
                      <a:pt x="1136650" y="0"/>
                      <a:pt x="2540000" y="0"/>
                    </a:cubicBezTo>
                    <a:lnTo>
                      <a:pt x="3810000" y="0"/>
                    </a:lnTo>
                    <a:cubicBezTo>
                      <a:pt x="5213350" y="0"/>
                      <a:pt x="6350000" y="1136650"/>
                      <a:pt x="6350000" y="2540000"/>
                    </a:cubicBezTo>
                    <a:lnTo>
                      <a:pt x="6350000" y="3810000"/>
                    </a:lnTo>
                    <a:cubicBezTo>
                      <a:pt x="6350000" y="5213350"/>
                      <a:pt x="5213350" y="6350000"/>
                      <a:pt x="3810000" y="6350000"/>
                    </a:cubicBezTo>
                    <a:close/>
                  </a:path>
                </a:pathLst>
              </a:custGeom>
              <a:blipFill>
                <a:blip r:embed="rId9"/>
                <a:stretch>
                  <a:fillRect l="0" t="-559" r="0" b="-32773"/>
                </a:stretch>
              </a:blipFill>
            </p:spPr>
          </p:sp>
        </p:grpSp>
        <p:sp>
          <p:nvSpPr>
            <p:cNvPr name="TextBox 17" id="17"/>
            <p:cNvSpPr txBox="true"/>
            <p:nvPr/>
          </p:nvSpPr>
          <p:spPr>
            <a:xfrm rot="0">
              <a:off x="4378480" y="1640533"/>
              <a:ext cx="7326618" cy="3530726"/>
            </a:xfrm>
            <a:prstGeom prst="rect">
              <a:avLst/>
            </a:prstGeom>
          </p:spPr>
          <p:txBody>
            <a:bodyPr anchor="t" rtlCol="false" tIns="0" lIns="0" bIns="0" rIns="0">
              <a:spAutoFit/>
            </a:bodyPr>
            <a:lstStyle/>
            <a:p>
              <a:pPr algn="l" marL="0" indent="0" lvl="0">
                <a:lnSpc>
                  <a:spcPts val="3013"/>
                </a:lnSpc>
                <a:spcBef>
                  <a:spcPct val="0"/>
                </a:spcBef>
              </a:pPr>
              <a:r>
                <a:rPr lang="en-US" sz="2152">
                  <a:solidFill>
                    <a:srgbClr val="FFFFFF"/>
                  </a:solidFill>
                  <a:latin typeface="Fahkwang Extra-Light"/>
                  <a:ea typeface="Fahkwang Extra-Light"/>
                  <a:cs typeface="Fahkwang Extra-Light"/>
                  <a:sym typeface="Fahkwang Extra-Light"/>
                </a:rPr>
                <a:t>its med</a:t>
              </a:r>
              <a:r>
                <a:rPr lang="en-US" sz="2152">
                  <a:solidFill>
                    <a:srgbClr val="FFFFFF"/>
                  </a:solidFill>
                  <a:latin typeface="Fahkwang Extra-Light"/>
                  <a:ea typeface="Fahkwang Extra-Light"/>
                  <a:cs typeface="Fahkwang Extra-Light"/>
                  <a:sym typeface="Fahkwang Extra-Light"/>
                </a:rPr>
                <a:t>ieval architecture, porticoes, and vibrant student life.The Porticoes of Bologna</a:t>
              </a:r>
            </a:p>
            <a:p>
              <a:pPr algn="l" marL="0" indent="0" lvl="0">
                <a:lnSpc>
                  <a:spcPts val="3013"/>
                </a:lnSpc>
                <a:spcBef>
                  <a:spcPct val="0"/>
                </a:spcBef>
              </a:pPr>
              <a:r>
                <a:rPr lang="en-US" sz="2152">
                  <a:solidFill>
                    <a:srgbClr val="FFFFFF"/>
                  </a:solidFill>
                  <a:latin typeface="Fahkwang Extra-Light"/>
                  <a:ea typeface="Fahkwang Extra-Light"/>
                  <a:cs typeface="Fahkwang Extra-Light"/>
                  <a:sym typeface="Fahkwang Extra-Light"/>
                </a:rPr>
                <a:t> A </a:t>
              </a:r>
              <a:r>
                <a:rPr lang="en-US" b="true" sz="2152">
                  <a:solidFill>
                    <a:srgbClr val="FFFFFF"/>
                  </a:solidFill>
                  <a:latin typeface="Fahkwang Bold"/>
                  <a:ea typeface="Fahkwang Bold"/>
                  <a:cs typeface="Fahkwang Bold"/>
                  <a:sym typeface="Fahkwang Bold"/>
                </a:rPr>
                <a:t>UNESCO </a:t>
              </a:r>
              <a:r>
                <a:rPr lang="en-US" sz="2152">
                  <a:solidFill>
                    <a:srgbClr val="FFFFFF"/>
                  </a:solidFill>
                  <a:latin typeface="Fahkwang Extra-Light"/>
                  <a:ea typeface="Fahkwang Extra-Light"/>
                  <a:cs typeface="Fahkwang Extra-Light"/>
                  <a:sym typeface="Fahkwang Extra-Light"/>
                </a:rPr>
                <a:t>World Heritage Site and one of the city's defining features. Stretching for almost</a:t>
              </a:r>
              <a:r>
                <a:rPr lang="en-US" b="true" sz="2152">
                  <a:solidFill>
                    <a:srgbClr val="FFFFFF"/>
                  </a:solidFill>
                  <a:latin typeface="Fahkwang Bold"/>
                  <a:ea typeface="Fahkwang Bold"/>
                  <a:cs typeface="Fahkwang Bold"/>
                  <a:sym typeface="Fahkwang Bold"/>
                </a:rPr>
                <a:t> 62 km</a:t>
              </a:r>
              <a:r>
                <a:rPr lang="en-US" sz="2152">
                  <a:solidFill>
                    <a:srgbClr val="FFFFFF"/>
                  </a:solidFill>
                  <a:latin typeface="Fahkwang Extra-Light"/>
                  <a:ea typeface="Fahkwang Extra-Light"/>
                  <a:cs typeface="Fahkwang Extra-Light"/>
                  <a:sym typeface="Fahkwang Extra-Light"/>
                </a:rPr>
                <a:t>, they are perfect for exploring Bologna in any weather.</a:t>
              </a:r>
            </a:p>
          </p:txBody>
        </p:sp>
        <p:sp>
          <p:nvSpPr>
            <p:cNvPr name="TextBox 18" id="18"/>
            <p:cNvSpPr txBox="true"/>
            <p:nvPr/>
          </p:nvSpPr>
          <p:spPr>
            <a:xfrm rot="0">
              <a:off x="4447951" y="346052"/>
              <a:ext cx="7009545" cy="1088106"/>
            </a:xfrm>
            <a:prstGeom prst="rect">
              <a:avLst/>
            </a:prstGeom>
          </p:spPr>
          <p:txBody>
            <a:bodyPr anchor="t" rtlCol="false" tIns="0" lIns="0" bIns="0" rIns="0">
              <a:spAutoFit/>
            </a:bodyPr>
            <a:lstStyle/>
            <a:p>
              <a:pPr algn="l" marL="0" indent="0" lvl="0">
                <a:lnSpc>
                  <a:spcPts val="3282"/>
                </a:lnSpc>
              </a:pPr>
              <a:r>
                <a:rPr lang="en-US" sz="2525">
                  <a:solidFill>
                    <a:srgbClr val="FFFFFF"/>
                  </a:solidFill>
                  <a:latin typeface="Fahkwang Extra-Light"/>
                  <a:ea typeface="Fahkwang Extra-Light"/>
                  <a:cs typeface="Fahkwang Extra-Light"/>
                  <a:sym typeface="Fahkwang Extra-Light"/>
                </a:rPr>
                <a:t>BOLO</a:t>
              </a:r>
              <a:r>
                <a:rPr lang="en-US" sz="2525" u="none">
                  <a:solidFill>
                    <a:srgbClr val="FFFFFF"/>
                  </a:solidFill>
                  <a:latin typeface="Fahkwang Extra-Light"/>
                  <a:ea typeface="Fahkwang Extra-Light"/>
                  <a:cs typeface="Fahkwang Extra-Light"/>
                  <a:sym typeface="Fahkwang Extra-Light"/>
                </a:rPr>
                <a:t>GNA, IN PARTICULAR, IS FAMOUS FOR </a:t>
              </a:r>
            </a:p>
          </p:txBody>
        </p:sp>
      </p:grpSp>
      <p:grpSp>
        <p:nvGrpSpPr>
          <p:cNvPr name="Group 19" id="19"/>
          <p:cNvGrpSpPr/>
          <p:nvPr/>
        </p:nvGrpSpPr>
        <p:grpSpPr>
          <a:xfrm rot="0">
            <a:off x="1028700" y="1530179"/>
            <a:ext cx="6880425" cy="5605006"/>
            <a:chOff x="0" y="0"/>
            <a:chExt cx="9173899" cy="7473341"/>
          </a:xfrm>
        </p:grpSpPr>
        <p:sp>
          <p:nvSpPr>
            <p:cNvPr name="TextBox 20" id="20"/>
            <p:cNvSpPr txBox="true"/>
            <p:nvPr/>
          </p:nvSpPr>
          <p:spPr>
            <a:xfrm rot="0">
              <a:off x="0" y="6177212"/>
              <a:ext cx="8201138" cy="1296129"/>
            </a:xfrm>
            <a:prstGeom prst="rect">
              <a:avLst/>
            </a:prstGeom>
          </p:spPr>
          <p:txBody>
            <a:bodyPr anchor="t" rtlCol="false" tIns="0" lIns="0" bIns="0" rIns="0">
              <a:spAutoFit/>
            </a:bodyPr>
            <a:lstStyle/>
            <a:p>
              <a:pPr algn="l" marL="0" indent="0" lvl="0">
                <a:lnSpc>
                  <a:spcPts val="2644"/>
                </a:lnSpc>
                <a:spcBef>
                  <a:spcPct val="0"/>
                </a:spcBef>
              </a:pPr>
              <a:r>
                <a:rPr lang="en-US" sz="1889" strike="noStrike" u="none">
                  <a:solidFill>
                    <a:srgbClr val="FFFFFF"/>
                  </a:solidFill>
                  <a:latin typeface="Fahkwang Extra-Light"/>
                  <a:ea typeface="Fahkwang Extra-Light"/>
                  <a:cs typeface="Fahkwang Extra-Light"/>
                  <a:sym typeface="Fahkwang Extra-Light"/>
                </a:rPr>
                <a:t>When you first arrive, take some time to explore the city visit the historic center, and get a feel for local customs and rhythms.</a:t>
              </a:r>
            </a:p>
          </p:txBody>
        </p:sp>
        <p:sp>
          <p:nvSpPr>
            <p:cNvPr name="TextBox 21" id="21"/>
            <p:cNvSpPr txBox="true"/>
            <p:nvPr/>
          </p:nvSpPr>
          <p:spPr>
            <a:xfrm rot="0">
              <a:off x="0" y="28575"/>
              <a:ext cx="9173899" cy="2404311"/>
            </a:xfrm>
            <a:prstGeom prst="rect">
              <a:avLst/>
            </a:prstGeom>
          </p:spPr>
          <p:txBody>
            <a:bodyPr anchor="t" rtlCol="false" tIns="0" lIns="0" bIns="0" rIns="0">
              <a:spAutoFit/>
            </a:bodyPr>
            <a:lstStyle/>
            <a:p>
              <a:pPr algn="l" marL="0" indent="0" lvl="0">
                <a:lnSpc>
                  <a:spcPts val="4508"/>
                </a:lnSpc>
              </a:pPr>
              <a:r>
                <a:rPr lang="en-US" sz="4508">
                  <a:solidFill>
                    <a:srgbClr val="FFFFFF"/>
                  </a:solidFill>
                  <a:latin typeface="Maharlika"/>
                  <a:ea typeface="Maharlika"/>
                  <a:cs typeface="Maharlika"/>
                  <a:sym typeface="Maharlika"/>
                </a:rPr>
                <a:t>Italy is known for its ri</a:t>
              </a:r>
              <a:r>
                <a:rPr lang="en-US" sz="4508" u="none">
                  <a:solidFill>
                    <a:srgbClr val="FFFFFF"/>
                  </a:solidFill>
                  <a:latin typeface="Maharlika"/>
                  <a:ea typeface="Maharlika"/>
                  <a:cs typeface="Maharlika"/>
                  <a:sym typeface="Maharlika"/>
                </a:rPr>
                <a:t>ch history, culture, and cuisine. </a:t>
              </a:r>
            </a:p>
          </p:txBody>
        </p:sp>
        <p:sp>
          <p:nvSpPr>
            <p:cNvPr name="TextBox 22" id="22"/>
            <p:cNvSpPr txBox="true"/>
            <p:nvPr/>
          </p:nvSpPr>
          <p:spPr>
            <a:xfrm rot="0">
              <a:off x="0" y="2792661"/>
              <a:ext cx="8638044" cy="2740026"/>
            </a:xfrm>
            <a:prstGeom prst="rect">
              <a:avLst/>
            </a:prstGeom>
          </p:spPr>
          <p:txBody>
            <a:bodyPr anchor="t" rtlCol="false" tIns="0" lIns="0" bIns="0" rIns="0">
              <a:spAutoFit/>
            </a:bodyPr>
            <a:lstStyle/>
            <a:p>
              <a:pPr algn="l">
                <a:lnSpc>
                  <a:spcPts val="4199"/>
                </a:lnSpc>
                <a:spcBef>
                  <a:spcPct val="0"/>
                </a:spcBef>
              </a:pPr>
              <a:r>
                <a:rPr lang="en-US" b="true" sz="2999" i="true">
                  <a:solidFill>
                    <a:srgbClr val="FFFFFF"/>
                  </a:solidFill>
                  <a:latin typeface="Fahkwang Bold Italics"/>
                  <a:ea typeface="Fahkwang Bold Italics"/>
                  <a:cs typeface="Fahkwang Bold Italics"/>
                  <a:sym typeface="Fahkwang Bold Italics"/>
                </a:rPr>
                <a:t>Bologna </a:t>
              </a:r>
              <a:r>
                <a:rPr lang="en-US" sz="2999">
                  <a:solidFill>
                    <a:srgbClr val="FFFFFF"/>
                  </a:solidFill>
                  <a:latin typeface="Fahkwang Extra-Light"/>
                  <a:ea typeface="Fahkwang Extra-Light"/>
                  <a:cs typeface="Fahkwang Extra-Light"/>
                  <a:sym typeface="Fahkwang Extra-Light"/>
                </a:rPr>
                <a:t>combin</a:t>
              </a:r>
              <a:r>
                <a:rPr lang="en-US" sz="2999">
                  <a:solidFill>
                    <a:srgbClr val="FFFFFF"/>
                  </a:solidFill>
                  <a:latin typeface="Fahkwang Extra-Light"/>
                  <a:ea typeface="Fahkwang Extra-Light"/>
                  <a:cs typeface="Fahkwang Extra-Light"/>
                  <a:sym typeface="Fahkwang Extra-Light"/>
                </a:rPr>
                <a:t>es all three, offering a unique blend of medieval heritage, academic tradition, and world-famous food</a:t>
              </a:r>
            </a:p>
          </p:txBody>
        </p:sp>
      </p:grpSp>
      <p:sp>
        <p:nvSpPr>
          <p:cNvPr name="Freeform 23" id="23">
            <a:hlinkClick r:id="rId10"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grpSp>
        <p:nvGrpSpPr>
          <p:cNvPr name="Group 2" id="2"/>
          <p:cNvGrpSpPr/>
          <p:nvPr/>
        </p:nvGrpSpPr>
        <p:grpSpPr>
          <a:xfrm rot="0">
            <a:off x="9648380" y="6774008"/>
            <a:ext cx="8280098" cy="2476500"/>
            <a:chOff x="0" y="0"/>
            <a:chExt cx="11040130" cy="3302000"/>
          </a:xfrm>
        </p:grpSpPr>
        <p:grpSp>
          <p:nvGrpSpPr>
            <p:cNvPr name="Group 3" id="3"/>
            <p:cNvGrpSpPr/>
            <p:nvPr/>
          </p:nvGrpSpPr>
          <p:grpSpPr>
            <a:xfrm rot="0">
              <a:off x="0" y="0"/>
              <a:ext cx="10922000" cy="3302000"/>
              <a:chOff x="0" y="0"/>
              <a:chExt cx="2834991" cy="857090"/>
            </a:xfrm>
          </p:grpSpPr>
          <p:sp>
            <p:nvSpPr>
              <p:cNvPr name="Freeform 4" id="4"/>
              <p:cNvSpPr/>
              <p:nvPr/>
            </p:nvSpPr>
            <p:spPr>
              <a:xfrm flipH="false" flipV="false" rot="0">
                <a:off x="0" y="0"/>
                <a:ext cx="2834991" cy="857090"/>
              </a:xfrm>
              <a:custGeom>
                <a:avLst/>
                <a:gdLst/>
                <a:ahLst/>
                <a:cxnLst/>
                <a:rect r="r" b="b" t="t" l="l"/>
                <a:pathLst>
                  <a:path h="857090" w="2834991">
                    <a:moveTo>
                      <a:pt x="0" y="0"/>
                    </a:moveTo>
                    <a:lnTo>
                      <a:pt x="2834991" y="0"/>
                    </a:lnTo>
                    <a:lnTo>
                      <a:pt x="2834991" y="857090"/>
                    </a:lnTo>
                    <a:lnTo>
                      <a:pt x="0" y="857090"/>
                    </a:lnTo>
                    <a:close/>
                  </a:path>
                </a:pathLst>
              </a:custGeom>
              <a:solidFill>
                <a:srgbClr val="FFFFFF">
                  <a:alpha val="25882"/>
                </a:srgbClr>
              </a:solidFill>
            </p:spPr>
          </p:sp>
        </p:grpSp>
        <p:grpSp>
          <p:nvGrpSpPr>
            <p:cNvPr name="Group 5" id="5"/>
            <p:cNvGrpSpPr>
              <a:grpSpLocks noChangeAspect="true"/>
            </p:cNvGrpSpPr>
            <p:nvPr/>
          </p:nvGrpSpPr>
          <p:grpSpPr>
            <a:xfrm rot="0">
              <a:off x="319193" y="158750"/>
              <a:ext cx="2984500" cy="2984500"/>
              <a:chOff x="0" y="0"/>
              <a:chExt cx="6350000" cy="6350000"/>
            </a:xfrm>
          </p:grpSpPr>
          <p:sp>
            <p:nvSpPr>
              <p:cNvPr name="Freeform 6" id="6">
                <a:hlinkClick r:id="rId2" tooltip="https://www.santostefanobologna.it/it/il-complesso-delle-7-chiese-di-santo-stefano/"/>
              </p:cNvPr>
              <p:cNvSpPr/>
              <p:nvPr/>
            </p:nvSpPr>
            <p:spPr>
              <a:xfrm flipH="false" flipV="false" rot="0">
                <a:off x="0" y="0"/>
                <a:ext cx="6350000" cy="6350000"/>
              </a:xfrm>
              <a:custGeom>
                <a:avLst/>
                <a:gdLst/>
                <a:ahLst/>
                <a:cxnLst/>
                <a:rect r="r" b="b" t="t" l="l"/>
                <a:pathLst>
                  <a:path h="6350000" w="6350000">
                    <a:moveTo>
                      <a:pt x="3810000" y="6350000"/>
                    </a:moveTo>
                    <a:lnTo>
                      <a:pt x="2540000" y="6350000"/>
                    </a:lnTo>
                    <a:cubicBezTo>
                      <a:pt x="1136650" y="6350000"/>
                      <a:pt x="0" y="5213350"/>
                      <a:pt x="0" y="3810000"/>
                    </a:cubicBezTo>
                    <a:lnTo>
                      <a:pt x="0" y="2540000"/>
                    </a:lnTo>
                    <a:cubicBezTo>
                      <a:pt x="0" y="1136650"/>
                      <a:pt x="1136650" y="0"/>
                      <a:pt x="2540000" y="0"/>
                    </a:cubicBezTo>
                    <a:lnTo>
                      <a:pt x="3810000" y="0"/>
                    </a:lnTo>
                    <a:cubicBezTo>
                      <a:pt x="5213350" y="0"/>
                      <a:pt x="6350000" y="1136650"/>
                      <a:pt x="6350000" y="2540000"/>
                    </a:cubicBezTo>
                    <a:lnTo>
                      <a:pt x="6350000" y="3810000"/>
                    </a:lnTo>
                    <a:cubicBezTo>
                      <a:pt x="6350000" y="5213350"/>
                      <a:pt x="5213350" y="6350000"/>
                      <a:pt x="3810000" y="6350000"/>
                    </a:cubicBezTo>
                    <a:close/>
                  </a:path>
                </a:pathLst>
              </a:custGeom>
              <a:blipFill>
                <a:blip r:embed="rId3"/>
                <a:stretch>
                  <a:fillRect l="-36581" t="0" r="-17562" b="0"/>
                </a:stretch>
              </a:blipFill>
            </p:spPr>
          </p:sp>
        </p:grpSp>
        <p:sp>
          <p:nvSpPr>
            <p:cNvPr name="TextBox 7" id="7"/>
            <p:cNvSpPr txBox="true"/>
            <p:nvPr/>
          </p:nvSpPr>
          <p:spPr>
            <a:xfrm rot="0">
              <a:off x="3951996" y="1098264"/>
              <a:ext cx="6678070" cy="1624724"/>
            </a:xfrm>
            <a:prstGeom prst="rect">
              <a:avLst/>
            </a:prstGeom>
          </p:spPr>
          <p:txBody>
            <a:bodyPr anchor="t" rtlCol="false" tIns="0" lIns="0" bIns="0" rIns="0">
              <a:spAutoFit/>
            </a:bodyPr>
            <a:lstStyle/>
            <a:p>
              <a:pPr algn="l" marL="0" indent="0" lvl="0">
                <a:lnSpc>
                  <a:spcPts val="2447"/>
                </a:lnSpc>
                <a:spcBef>
                  <a:spcPct val="0"/>
                </a:spcBef>
              </a:pPr>
              <a:r>
                <a:rPr lang="en-US" sz="1748" strike="noStrike" u="none">
                  <a:solidFill>
                    <a:srgbClr val="FFFFFF"/>
                  </a:solidFill>
                  <a:latin typeface="Fahkwang Extra-Light"/>
                  <a:ea typeface="Fahkwang Extra-Light"/>
                  <a:cs typeface="Fahkwang Extra-Light"/>
                  <a:sym typeface="Fahkwang Extra-Light"/>
                </a:rPr>
                <a:t>A unique complex of interconnected churches, often called the "Seven Churches," and one of the city's most atmospheric sites.</a:t>
              </a:r>
            </a:p>
            <a:p>
              <a:pPr algn="l" marL="0" indent="0" lvl="0">
                <a:lnSpc>
                  <a:spcPts val="2447"/>
                </a:lnSpc>
                <a:spcBef>
                  <a:spcPct val="0"/>
                </a:spcBef>
              </a:pPr>
            </a:p>
          </p:txBody>
        </p:sp>
        <p:sp>
          <p:nvSpPr>
            <p:cNvPr name="TextBox 8" id="8"/>
            <p:cNvSpPr txBox="true"/>
            <p:nvPr/>
          </p:nvSpPr>
          <p:spPr>
            <a:xfrm rot="0">
              <a:off x="3951996" y="338069"/>
              <a:ext cx="7088135" cy="532197"/>
            </a:xfrm>
            <a:prstGeom prst="rect">
              <a:avLst/>
            </a:prstGeom>
          </p:spPr>
          <p:txBody>
            <a:bodyPr anchor="t" rtlCol="false" tIns="0" lIns="0" bIns="0" rIns="0">
              <a:spAutoFit/>
            </a:bodyPr>
            <a:lstStyle/>
            <a:p>
              <a:pPr algn="l" marL="0" indent="0" lvl="0">
                <a:lnSpc>
                  <a:spcPts val="3282"/>
                </a:lnSpc>
              </a:pPr>
              <a:r>
                <a:rPr lang="en-US" sz="2525">
                  <a:solidFill>
                    <a:srgbClr val="FFFFFF"/>
                  </a:solidFill>
                  <a:latin typeface="Fahkwang Extra-Light"/>
                  <a:ea typeface="Fahkwang Extra-Light"/>
                  <a:cs typeface="Fahkwang Extra-Light"/>
                  <a:sym typeface="Fahkwang Extra-Light"/>
                </a:rPr>
                <a:t>BAS</a:t>
              </a:r>
              <a:r>
                <a:rPr lang="en-US" sz="2525" u="none">
                  <a:solidFill>
                    <a:srgbClr val="FFFFFF"/>
                  </a:solidFill>
                  <a:latin typeface="Fahkwang Extra-Light"/>
                  <a:ea typeface="Fahkwang Extra-Light"/>
                  <a:cs typeface="Fahkwang Extra-Light"/>
                  <a:sym typeface="Fahkwang Extra-Light"/>
                </a:rPr>
                <a:t>ILICA OF SANTO STEFANO</a:t>
              </a:r>
            </a:p>
          </p:txBody>
        </p:sp>
      </p:grpSp>
      <p:grpSp>
        <p:nvGrpSpPr>
          <p:cNvPr name="Group 9" id="9"/>
          <p:cNvGrpSpPr/>
          <p:nvPr/>
        </p:nvGrpSpPr>
        <p:grpSpPr>
          <a:xfrm rot="0">
            <a:off x="888516" y="1223631"/>
            <a:ext cx="8191500" cy="2476500"/>
            <a:chOff x="0" y="0"/>
            <a:chExt cx="10922000" cy="3302000"/>
          </a:xfrm>
        </p:grpSpPr>
        <p:grpSp>
          <p:nvGrpSpPr>
            <p:cNvPr name="Group 10" id="10"/>
            <p:cNvGrpSpPr/>
            <p:nvPr/>
          </p:nvGrpSpPr>
          <p:grpSpPr>
            <a:xfrm rot="0">
              <a:off x="0" y="0"/>
              <a:ext cx="10922000" cy="3302000"/>
              <a:chOff x="0" y="0"/>
              <a:chExt cx="3378126" cy="1021294"/>
            </a:xfrm>
          </p:grpSpPr>
          <p:sp>
            <p:nvSpPr>
              <p:cNvPr name="Freeform 11" id="11"/>
              <p:cNvSpPr/>
              <p:nvPr/>
            </p:nvSpPr>
            <p:spPr>
              <a:xfrm flipH="false" flipV="false" rot="0">
                <a:off x="0" y="0"/>
                <a:ext cx="3378126" cy="1021294"/>
              </a:xfrm>
              <a:custGeom>
                <a:avLst/>
                <a:gdLst/>
                <a:ahLst/>
                <a:cxnLst/>
                <a:rect r="r" b="b" t="t" l="l"/>
                <a:pathLst>
                  <a:path h="1021294" w="3378126">
                    <a:moveTo>
                      <a:pt x="0" y="0"/>
                    </a:moveTo>
                    <a:lnTo>
                      <a:pt x="3378126" y="0"/>
                    </a:lnTo>
                    <a:lnTo>
                      <a:pt x="3378126" y="1021294"/>
                    </a:lnTo>
                    <a:lnTo>
                      <a:pt x="0" y="1021294"/>
                    </a:lnTo>
                    <a:close/>
                  </a:path>
                </a:pathLst>
              </a:custGeom>
              <a:solidFill>
                <a:srgbClr val="FFFFFF">
                  <a:alpha val="25882"/>
                </a:srgbClr>
              </a:solidFill>
            </p:spPr>
          </p:sp>
        </p:grpSp>
        <p:grpSp>
          <p:nvGrpSpPr>
            <p:cNvPr name="Group 12" id="12"/>
            <p:cNvGrpSpPr>
              <a:grpSpLocks noChangeAspect="true"/>
            </p:cNvGrpSpPr>
            <p:nvPr/>
          </p:nvGrpSpPr>
          <p:grpSpPr>
            <a:xfrm rot="0">
              <a:off x="178123" y="148374"/>
              <a:ext cx="2984500" cy="2984500"/>
              <a:chOff x="0" y="0"/>
              <a:chExt cx="6350000" cy="6350000"/>
            </a:xfrm>
          </p:grpSpPr>
          <p:sp>
            <p:nvSpPr>
              <p:cNvPr name="Freeform 13" id="13">
                <a:hlinkClick r:id="rId4" tooltip="https://it.bologna-experience.eu/la-piazza-piu-importante-di-bologna-e-i-suoi-edifici-piazza-maggiore/"/>
              </p:cNvPr>
              <p:cNvSpPr/>
              <p:nvPr/>
            </p:nvSpPr>
            <p:spPr>
              <a:xfrm flipH="false" flipV="false" rot="0">
                <a:off x="0" y="0"/>
                <a:ext cx="6350000" cy="6350000"/>
              </a:xfrm>
              <a:custGeom>
                <a:avLst/>
                <a:gdLst/>
                <a:ahLst/>
                <a:cxnLst/>
                <a:rect r="r" b="b" t="t" l="l"/>
                <a:pathLst>
                  <a:path h="6350000" w="6350000">
                    <a:moveTo>
                      <a:pt x="3810000" y="6350000"/>
                    </a:moveTo>
                    <a:lnTo>
                      <a:pt x="2540000" y="6350000"/>
                    </a:lnTo>
                    <a:cubicBezTo>
                      <a:pt x="1136650" y="6350000"/>
                      <a:pt x="0" y="5213350"/>
                      <a:pt x="0" y="3810000"/>
                    </a:cubicBezTo>
                    <a:lnTo>
                      <a:pt x="0" y="2540000"/>
                    </a:lnTo>
                    <a:cubicBezTo>
                      <a:pt x="0" y="1136650"/>
                      <a:pt x="1136650" y="0"/>
                      <a:pt x="2540000" y="0"/>
                    </a:cubicBezTo>
                    <a:lnTo>
                      <a:pt x="3810000" y="0"/>
                    </a:lnTo>
                    <a:cubicBezTo>
                      <a:pt x="5213350" y="0"/>
                      <a:pt x="6350000" y="1136650"/>
                      <a:pt x="6350000" y="2540000"/>
                    </a:cubicBezTo>
                    <a:lnTo>
                      <a:pt x="6350000" y="3810000"/>
                    </a:lnTo>
                    <a:cubicBezTo>
                      <a:pt x="6350000" y="5213350"/>
                      <a:pt x="5213350" y="6350000"/>
                      <a:pt x="3810000" y="6350000"/>
                    </a:cubicBezTo>
                    <a:close/>
                  </a:path>
                </a:pathLst>
              </a:custGeom>
              <a:blipFill>
                <a:blip r:embed="rId5"/>
                <a:stretch>
                  <a:fillRect l="-60100" t="0" r="-20894" b="0"/>
                </a:stretch>
              </a:blipFill>
            </p:spPr>
          </p:sp>
        </p:grpSp>
        <p:sp>
          <p:nvSpPr>
            <p:cNvPr name="TextBox 14" id="14"/>
            <p:cNvSpPr txBox="true"/>
            <p:nvPr/>
          </p:nvSpPr>
          <p:spPr>
            <a:xfrm rot="0">
              <a:off x="3562915" y="1121205"/>
              <a:ext cx="7141063" cy="1636235"/>
            </a:xfrm>
            <a:prstGeom prst="rect">
              <a:avLst/>
            </a:prstGeom>
          </p:spPr>
          <p:txBody>
            <a:bodyPr anchor="t" rtlCol="false" tIns="0" lIns="0" bIns="0" rIns="0">
              <a:spAutoFit/>
            </a:bodyPr>
            <a:lstStyle/>
            <a:p>
              <a:pPr algn="l" marL="0" indent="0" lvl="0">
                <a:lnSpc>
                  <a:spcPts val="2490"/>
                </a:lnSpc>
                <a:spcBef>
                  <a:spcPct val="0"/>
                </a:spcBef>
              </a:pPr>
              <a:r>
                <a:rPr lang="en-US" sz="1779" strike="noStrike" u="none">
                  <a:solidFill>
                    <a:srgbClr val="FFFFFF"/>
                  </a:solidFill>
                  <a:latin typeface="Fahkwang Extra-Light"/>
                  <a:ea typeface="Fahkwang Extra-Light"/>
                  <a:cs typeface="Fahkwang Extra-Light"/>
                  <a:sym typeface="Fahkwang Extra-Light"/>
                </a:rPr>
                <a:t> The vibrant heart of Bologna, surrounded by some of the city's most important historic buildings, including Palazzo d’Accursio, the Basilica of San Petronio, and Palazzo dei Notai.</a:t>
              </a:r>
            </a:p>
          </p:txBody>
        </p:sp>
        <p:sp>
          <p:nvSpPr>
            <p:cNvPr name="TextBox 15" id="15"/>
            <p:cNvSpPr txBox="true"/>
            <p:nvPr/>
          </p:nvSpPr>
          <p:spPr>
            <a:xfrm rot="0">
              <a:off x="3606213" y="341227"/>
              <a:ext cx="7088135" cy="532197"/>
            </a:xfrm>
            <a:prstGeom prst="rect">
              <a:avLst/>
            </a:prstGeom>
          </p:spPr>
          <p:txBody>
            <a:bodyPr anchor="t" rtlCol="false" tIns="0" lIns="0" bIns="0" rIns="0">
              <a:spAutoFit/>
            </a:bodyPr>
            <a:lstStyle/>
            <a:p>
              <a:pPr algn="l" marL="0" indent="0" lvl="0">
                <a:lnSpc>
                  <a:spcPts val="3282"/>
                </a:lnSpc>
              </a:pPr>
              <a:r>
                <a:rPr lang="en-US" sz="2525">
                  <a:solidFill>
                    <a:srgbClr val="FFFFFF"/>
                  </a:solidFill>
                  <a:latin typeface="Fahkwang Extra-Light"/>
                  <a:ea typeface="Fahkwang Extra-Light"/>
                  <a:cs typeface="Fahkwang Extra-Light"/>
                  <a:sym typeface="Fahkwang Extra-Light"/>
                </a:rPr>
                <a:t>PIAZZA MAGGIORE</a:t>
              </a:r>
            </a:p>
          </p:txBody>
        </p:sp>
      </p:grpSp>
      <p:grpSp>
        <p:nvGrpSpPr>
          <p:cNvPr name="Group 16" id="16"/>
          <p:cNvGrpSpPr/>
          <p:nvPr/>
        </p:nvGrpSpPr>
        <p:grpSpPr>
          <a:xfrm rot="0">
            <a:off x="9648380" y="1223631"/>
            <a:ext cx="8191500" cy="2462227"/>
            <a:chOff x="0" y="0"/>
            <a:chExt cx="10922000" cy="3282969"/>
          </a:xfrm>
        </p:grpSpPr>
        <p:grpSp>
          <p:nvGrpSpPr>
            <p:cNvPr name="Group 17" id="17"/>
            <p:cNvGrpSpPr/>
            <p:nvPr/>
          </p:nvGrpSpPr>
          <p:grpSpPr>
            <a:xfrm rot="0">
              <a:off x="0" y="0"/>
              <a:ext cx="10922000" cy="3282969"/>
              <a:chOff x="0" y="0"/>
              <a:chExt cx="3618678" cy="1087714"/>
            </a:xfrm>
          </p:grpSpPr>
          <p:sp>
            <p:nvSpPr>
              <p:cNvPr name="Freeform 18" id="18"/>
              <p:cNvSpPr/>
              <p:nvPr/>
            </p:nvSpPr>
            <p:spPr>
              <a:xfrm flipH="false" flipV="false" rot="0">
                <a:off x="0" y="0"/>
                <a:ext cx="3618678" cy="1087714"/>
              </a:xfrm>
              <a:custGeom>
                <a:avLst/>
                <a:gdLst/>
                <a:ahLst/>
                <a:cxnLst/>
                <a:rect r="r" b="b" t="t" l="l"/>
                <a:pathLst>
                  <a:path h="1087714" w="3618678">
                    <a:moveTo>
                      <a:pt x="0" y="0"/>
                    </a:moveTo>
                    <a:lnTo>
                      <a:pt x="3618678" y="0"/>
                    </a:lnTo>
                    <a:lnTo>
                      <a:pt x="3618678" y="1087714"/>
                    </a:lnTo>
                    <a:lnTo>
                      <a:pt x="0" y="1087714"/>
                    </a:lnTo>
                    <a:close/>
                  </a:path>
                </a:pathLst>
              </a:custGeom>
              <a:solidFill>
                <a:srgbClr val="FFFFFF">
                  <a:alpha val="25882"/>
                </a:srgbClr>
              </a:solidFill>
            </p:spPr>
          </p:sp>
        </p:grpSp>
        <p:grpSp>
          <p:nvGrpSpPr>
            <p:cNvPr name="Group 19" id="19"/>
            <p:cNvGrpSpPr>
              <a:grpSpLocks noChangeAspect="true"/>
            </p:cNvGrpSpPr>
            <p:nvPr/>
          </p:nvGrpSpPr>
          <p:grpSpPr>
            <a:xfrm rot="0">
              <a:off x="237966" y="149235"/>
              <a:ext cx="2984500" cy="2984500"/>
              <a:chOff x="0" y="0"/>
              <a:chExt cx="6350000" cy="6350000"/>
            </a:xfrm>
          </p:grpSpPr>
          <p:sp>
            <p:nvSpPr>
              <p:cNvPr name="Freeform 20" id="20">
                <a:hlinkClick r:id="rId6" tooltip="https://www.museidibologna.it/le-due-torri/"/>
              </p:cNvPr>
              <p:cNvSpPr/>
              <p:nvPr/>
            </p:nvSpPr>
            <p:spPr>
              <a:xfrm flipH="false" flipV="false" rot="0">
                <a:off x="0" y="0"/>
                <a:ext cx="6350000" cy="6350000"/>
              </a:xfrm>
              <a:custGeom>
                <a:avLst/>
                <a:gdLst/>
                <a:ahLst/>
                <a:cxnLst/>
                <a:rect r="r" b="b" t="t" l="l"/>
                <a:pathLst>
                  <a:path h="6350000" w="6350000">
                    <a:moveTo>
                      <a:pt x="3810000" y="6350000"/>
                    </a:moveTo>
                    <a:lnTo>
                      <a:pt x="2540000" y="6350000"/>
                    </a:lnTo>
                    <a:cubicBezTo>
                      <a:pt x="1136650" y="6350000"/>
                      <a:pt x="0" y="5213350"/>
                      <a:pt x="0" y="3810000"/>
                    </a:cubicBezTo>
                    <a:lnTo>
                      <a:pt x="0" y="2540000"/>
                    </a:lnTo>
                    <a:cubicBezTo>
                      <a:pt x="0" y="1136650"/>
                      <a:pt x="1136650" y="0"/>
                      <a:pt x="2540000" y="0"/>
                    </a:cubicBezTo>
                    <a:lnTo>
                      <a:pt x="3810000" y="0"/>
                    </a:lnTo>
                    <a:cubicBezTo>
                      <a:pt x="5213350" y="0"/>
                      <a:pt x="6350000" y="1136650"/>
                      <a:pt x="6350000" y="2540000"/>
                    </a:cubicBezTo>
                    <a:lnTo>
                      <a:pt x="6350000" y="3810000"/>
                    </a:lnTo>
                    <a:cubicBezTo>
                      <a:pt x="6350000" y="5213350"/>
                      <a:pt x="5213350" y="6350000"/>
                      <a:pt x="3810000" y="6350000"/>
                    </a:cubicBezTo>
                    <a:close/>
                  </a:path>
                </a:pathLst>
              </a:custGeom>
              <a:blipFill>
                <a:blip r:embed="rId7"/>
                <a:stretch>
                  <a:fillRect l="0" t="-10940" r="0" b="-10940"/>
                </a:stretch>
              </a:blipFill>
            </p:spPr>
          </p:sp>
        </p:grpSp>
        <p:sp>
          <p:nvSpPr>
            <p:cNvPr name="TextBox 21" id="21"/>
            <p:cNvSpPr txBox="true"/>
            <p:nvPr/>
          </p:nvSpPr>
          <p:spPr>
            <a:xfrm rot="0">
              <a:off x="3976417" y="1534196"/>
              <a:ext cx="6758536" cy="1229381"/>
            </a:xfrm>
            <a:prstGeom prst="rect">
              <a:avLst/>
            </a:prstGeom>
          </p:spPr>
          <p:txBody>
            <a:bodyPr anchor="t" rtlCol="false" tIns="0" lIns="0" bIns="0" rIns="0">
              <a:spAutoFit/>
            </a:bodyPr>
            <a:lstStyle/>
            <a:p>
              <a:pPr algn="l" marL="0" indent="0" lvl="0">
                <a:lnSpc>
                  <a:spcPts val="2490"/>
                </a:lnSpc>
                <a:spcBef>
                  <a:spcPct val="0"/>
                </a:spcBef>
              </a:pPr>
              <a:r>
                <a:rPr lang="en-US" sz="1779" strike="noStrike" u="none">
                  <a:solidFill>
                    <a:srgbClr val="FFFFFF"/>
                  </a:solidFill>
                  <a:latin typeface="Fahkwang Extra-Light"/>
                  <a:ea typeface="Fahkwang Extra-Light"/>
                  <a:cs typeface="Fahkwang Extra-Light"/>
                  <a:sym typeface="Fahkwang Extra-Light"/>
                </a:rPr>
                <a:t>The iconic symbol of Bologna. </a:t>
              </a:r>
            </a:p>
            <a:p>
              <a:pPr algn="l" marL="0" indent="0" lvl="0">
                <a:lnSpc>
                  <a:spcPts val="2490"/>
                </a:lnSpc>
                <a:spcBef>
                  <a:spcPct val="0"/>
                </a:spcBef>
              </a:pPr>
              <a:r>
                <a:rPr lang="en-US" sz="1779" strike="noStrike" u="none">
                  <a:solidFill>
                    <a:srgbClr val="FFFFFF"/>
                  </a:solidFill>
                  <a:latin typeface="Fahkwang Extra-Light"/>
                  <a:ea typeface="Fahkwang Extra-Light"/>
                  <a:cs typeface="Fahkwang Extra-Light"/>
                  <a:sym typeface="Fahkwang Extra-Light"/>
                </a:rPr>
                <a:t>The Asinelli Tower can be climbed for stunning panoramic views over the city.</a:t>
              </a:r>
            </a:p>
          </p:txBody>
        </p:sp>
        <p:sp>
          <p:nvSpPr>
            <p:cNvPr name="TextBox 22" id="22"/>
            <p:cNvSpPr txBox="true"/>
            <p:nvPr/>
          </p:nvSpPr>
          <p:spPr>
            <a:xfrm rot="0">
              <a:off x="3809199" y="205441"/>
              <a:ext cx="4220803" cy="499110"/>
            </a:xfrm>
            <a:prstGeom prst="rect">
              <a:avLst/>
            </a:prstGeom>
          </p:spPr>
          <p:txBody>
            <a:bodyPr anchor="t" rtlCol="false" tIns="0" lIns="0" bIns="0" rIns="0">
              <a:spAutoFit/>
            </a:bodyPr>
            <a:lstStyle/>
            <a:p>
              <a:pPr algn="l" marL="0" indent="0" lvl="0">
                <a:lnSpc>
                  <a:spcPts val="3120"/>
                </a:lnSpc>
              </a:pPr>
              <a:r>
                <a:rPr lang="en-US" sz="2400">
                  <a:solidFill>
                    <a:srgbClr val="FFFFFF"/>
                  </a:solidFill>
                  <a:latin typeface="Fahkwang Extra-Light"/>
                  <a:ea typeface="Fahkwang Extra-Light"/>
                  <a:cs typeface="Fahkwang Extra-Light"/>
                  <a:sym typeface="Fahkwang Extra-Light"/>
                </a:rPr>
                <a:t>THE TWO TOWERS </a:t>
              </a:r>
            </a:p>
          </p:txBody>
        </p:sp>
        <p:sp>
          <p:nvSpPr>
            <p:cNvPr name="TextBox 23" id="23"/>
            <p:cNvSpPr txBox="true"/>
            <p:nvPr/>
          </p:nvSpPr>
          <p:spPr>
            <a:xfrm rot="0">
              <a:off x="3390193" y="705995"/>
              <a:ext cx="5058816" cy="325331"/>
            </a:xfrm>
            <a:prstGeom prst="rect">
              <a:avLst/>
            </a:prstGeom>
          </p:spPr>
          <p:txBody>
            <a:bodyPr anchor="t" rtlCol="false" tIns="0" lIns="0" bIns="0" rIns="0">
              <a:spAutoFit/>
            </a:bodyPr>
            <a:lstStyle/>
            <a:p>
              <a:pPr algn="ctr">
                <a:lnSpc>
                  <a:spcPts val="2080"/>
                </a:lnSpc>
                <a:spcBef>
                  <a:spcPct val="0"/>
                </a:spcBef>
              </a:pPr>
              <a:r>
                <a:rPr lang="en-US" sz="1600">
                  <a:solidFill>
                    <a:srgbClr val="FFFFFF"/>
                  </a:solidFill>
                  <a:latin typeface="Fahkwang Extra-Light"/>
                  <a:ea typeface="Fahkwang Extra-Light"/>
                  <a:cs typeface="Fahkwang Extra-Light"/>
                  <a:sym typeface="Fahkwang Extra-Light"/>
                </a:rPr>
                <a:t>(ASINELLI AND GARISENDA)</a:t>
              </a:r>
            </a:p>
          </p:txBody>
        </p:sp>
      </p:grpSp>
      <p:grpSp>
        <p:nvGrpSpPr>
          <p:cNvPr name="Group 24" id="24"/>
          <p:cNvGrpSpPr/>
          <p:nvPr/>
        </p:nvGrpSpPr>
        <p:grpSpPr>
          <a:xfrm rot="0">
            <a:off x="888516" y="4016426"/>
            <a:ext cx="8191500" cy="2476500"/>
            <a:chOff x="0" y="0"/>
            <a:chExt cx="10922000" cy="3302000"/>
          </a:xfrm>
        </p:grpSpPr>
        <p:grpSp>
          <p:nvGrpSpPr>
            <p:cNvPr name="Group 25" id="25"/>
            <p:cNvGrpSpPr/>
            <p:nvPr/>
          </p:nvGrpSpPr>
          <p:grpSpPr>
            <a:xfrm rot="0">
              <a:off x="0" y="0"/>
              <a:ext cx="10922000" cy="3302000"/>
              <a:chOff x="0" y="0"/>
              <a:chExt cx="3753944" cy="1134913"/>
            </a:xfrm>
          </p:grpSpPr>
          <p:sp>
            <p:nvSpPr>
              <p:cNvPr name="Freeform 26" id="26"/>
              <p:cNvSpPr/>
              <p:nvPr/>
            </p:nvSpPr>
            <p:spPr>
              <a:xfrm flipH="false" flipV="false" rot="0">
                <a:off x="0" y="0"/>
                <a:ext cx="3753945" cy="1134913"/>
              </a:xfrm>
              <a:custGeom>
                <a:avLst/>
                <a:gdLst/>
                <a:ahLst/>
                <a:cxnLst/>
                <a:rect r="r" b="b" t="t" l="l"/>
                <a:pathLst>
                  <a:path h="1134913" w="3753945">
                    <a:moveTo>
                      <a:pt x="0" y="0"/>
                    </a:moveTo>
                    <a:lnTo>
                      <a:pt x="3753945" y="0"/>
                    </a:lnTo>
                    <a:lnTo>
                      <a:pt x="3753945" y="1134913"/>
                    </a:lnTo>
                    <a:lnTo>
                      <a:pt x="0" y="1134913"/>
                    </a:lnTo>
                    <a:close/>
                  </a:path>
                </a:pathLst>
              </a:custGeom>
              <a:solidFill>
                <a:srgbClr val="FFFFFF">
                  <a:alpha val="25882"/>
                </a:srgbClr>
              </a:solidFill>
            </p:spPr>
          </p:sp>
        </p:grpSp>
        <p:grpSp>
          <p:nvGrpSpPr>
            <p:cNvPr name="Group 27" id="27"/>
            <p:cNvGrpSpPr>
              <a:grpSpLocks noChangeAspect="true"/>
            </p:cNvGrpSpPr>
            <p:nvPr/>
          </p:nvGrpSpPr>
          <p:grpSpPr>
            <a:xfrm rot="0">
              <a:off x="108521" y="143857"/>
              <a:ext cx="2984500" cy="2984500"/>
              <a:chOff x="0" y="0"/>
              <a:chExt cx="6350000" cy="6350000"/>
            </a:xfrm>
          </p:grpSpPr>
          <p:sp>
            <p:nvSpPr>
              <p:cNvPr name="Freeform 28" id="28">
                <a:hlinkClick r:id="rId8" tooltip="https://www.bologna-guide.com/it/quadrilatero-antico-mercato-bologna/"/>
              </p:cNvPr>
              <p:cNvSpPr/>
              <p:nvPr/>
            </p:nvSpPr>
            <p:spPr>
              <a:xfrm flipH="false" flipV="false" rot="0">
                <a:off x="0" y="0"/>
                <a:ext cx="6350000" cy="6350000"/>
              </a:xfrm>
              <a:custGeom>
                <a:avLst/>
                <a:gdLst/>
                <a:ahLst/>
                <a:cxnLst/>
                <a:rect r="r" b="b" t="t" l="l"/>
                <a:pathLst>
                  <a:path h="6350000" w="6350000">
                    <a:moveTo>
                      <a:pt x="3810000" y="6350000"/>
                    </a:moveTo>
                    <a:lnTo>
                      <a:pt x="2540000" y="6350000"/>
                    </a:lnTo>
                    <a:cubicBezTo>
                      <a:pt x="1136650" y="6350000"/>
                      <a:pt x="0" y="5213350"/>
                      <a:pt x="0" y="3810000"/>
                    </a:cubicBezTo>
                    <a:lnTo>
                      <a:pt x="0" y="2540000"/>
                    </a:lnTo>
                    <a:cubicBezTo>
                      <a:pt x="0" y="1136650"/>
                      <a:pt x="1136650" y="0"/>
                      <a:pt x="2540000" y="0"/>
                    </a:cubicBezTo>
                    <a:lnTo>
                      <a:pt x="3810000" y="0"/>
                    </a:lnTo>
                    <a:cubicBezTo>
                      <a:pt x="5213350" y="0"/>
                      <a:pt x="6350000" y="1136650"/>
                      <a:pt x="6350000" y="2540000"/>
                    </a:cubicBezTo>
                    <a:lnTo>
                      <a:pt x="6350000" y="3810000"/>
                    </a:lnTo>
                    <a:cubicBezTo>
                      <a:pt x="6350000" y="5213350"/>
                      <a:pt x="5213350" y="6350000"/>
                      <a:pt x="3810000" y="6350000"/>
                    </a:cubicBezTo>
                    <a:close/>
                  </a:path>
                </a:pathLst>
              </a:custGeom>
              <a:blipFill>
                <a:blip r:embed="rId9"/>
                <a:stretch>
                  <a:fillRect l="-1017" t="0" r="-40252" b="0"/>
                </a:stretch>
              </a:blipFill>
            </p:spPr>
          </p:sp>
        </p:grpSp>
        <p:sp>
          <p:nvSpPr>
            <p:cNvPr name="TextBox 29" id="29"/>
            <p:cNvSpPr txBox="true"/>
            <p:nvPr/>
          </p:nvSpPr>
          <p:spPr>
            <a:xfrm rot="0">
              <a:off x="3481909" y="1851939"/>
              <a:ext cx="5913511" cy="1176710"/>
            </a:xfrm>
            <a:prstGeom prst="rect">
              <a:avLst/>
            </a:prstGeom>
          </p:spPr>
          <p:txBody>
            <a:bodyPr anchor="t" rtlCol="false" tIns="0" lIns="0" bIns="0" rIns="0">
              <a:spAutoFit/>
            </a:bodyPr>
            <a:lstStyle/>
            <a:p>
              <a:pPr algn="l" marL="0" indent="0" lvl="0">
                <a:lnSpc>
                  <a:spcPts val="2437"/>
                </a:lnSpc>
                <a:spcBef>
                  <a:spcPct val="0"/>
                </a:spcBef>
              </a:pPr>
              <a:r>
                <a:rPr lang="en-US" sz="1741" strike="noStrike" u="none">
                  <a:solidFill>
                    <a:srgbClr val="FFFFFF"/>
                  </a:solidFill>
                  <a:latin typeface="Fahkwang Extra-Light"/>
                  <a:ea typeface="Fahkwang Extra-Light"/>
                  <a:cs typeface="Fahkwang Extra-Light"/>
                  <a:sym typeface="Fahkwang Extra-Light"/>
                </a:rPr>
                <a:t>A lively area of medieval streets filled with traditional food shops, local products, and authentic Bolognese atmosphere.</a:t>
              </a:r>
            </a:p>
          </p:txBody>
        </p:sp>
        <p:sp>
          <p:nvSpPr>
            <p:cNvPr name="TextBox 30" id="30"/>
            <p:cNvSpPr txBox="true"/>
            <p:nvPr/>
          </p:nvSpPr>
          <p:spPr>
            <a:xfrm rot="0">
              <a:off x="3429437" y="283274"/>
              <a:ext cx="7088135" cy="1088106"/>
            </a:xfrm>
            <a:prstGeom prst="rect">
              <a:avLst/>
            </a:prstGeom>
          </p:spPr>
          <p:txBody>
            <a:bodyPr anchor="t" rtlCol="false" tIns="0" lIns="0" bIns="0" rIns="0">
              <a:spAutoFit/>
            </a:bodyPr>
            <a:lstStyle/>
            <a:p>
              <a:pPr algn="l" marL="0" indent="0" lvl="0">
                <a:lnSpc>
                  <a:spcPts val="3282"/>
                </a:lnSpc>
              </a:pPr>
              <a:r>
                <a:rPr lang="en-US" sz="2525">
                  <a:solidFill>
                    <a:srgbClr val="FFFFFF"/>
                  </a:solidFill>
                  <a:latin typeface="Fahkwang Extra-Light"/>
                  <a:ea typeface="Fahkwang Extra-Light"/>
                  <a:cs typeface="Fahkwang Extra-Light"/>
                  <a:sym typeface="Fahkwang Extra-Light"/>
                </a:rPr>
                <a:t>QUADR</a:t>
              </a:r>
              <a:r>
                <a:rPr lang="en-US" sz="2525" u="none">
                  <a:solidFill>
                    <a:srgbClr val="FFFFFF"/>
                  </a:solidFill>
                  <a:latin typeface="Fahkwang Extra-Light"/>
                  <a:ea typeface="Fahkwang Extra-Light"/>
                  <a:cs typeface="Fahkwang Extra-Light"/>
                  <a:sym typeface="Fahkwang Extra-Light"/>
                </a:rPr>
                <a:t>ILATERO MARKET DISTRICT</a:t>
              </a:r>
            </a:p>
          </p:txBody>
        </p:sp>
      </p:grpSp>
      <p:grpSp>
        <p:nvGrpSpPr>
          <p:cNvPr name="Group 31" id="31"/>
          <p:cNvGrpSpPr/>
          <p:nvPr/>
        </p:nvGrpSpPr>
        <p:grpSpPr>
          <a:xfrm rot="0">
            <a:off x="9648380" y="4016426"/>
            <a:ext cx="8280098" cy="2476500"/>
            <a:chOff x="0" y="0"/>
            <a:chExt cx="11040130" cy="3302000"/>
          </a:xfrm>
        </p:grpSpPr>
        <p:grpSp>
          <p:nvGrpSpPr>
            <p:cNvPr name="Group 32" id="32"/>
            <p:cNvGrpSpPr/>
            <p:nvPr/>
          </p:nvGrpSpPr>
          <p:grpSpPr>
            <a:xfrm rot="0">
              <a:off x="0" y="0"/>
              <a:ext cx="10922000" cy="3302000"/>
              <a:chOff x="0" y="0"/>
              <a:chExt cx="2933886" cy="886989"/>
            </a:xfrm>
          </p:grpSpPr>
          <p:sp>
            <p:nvSpPr>
              <p:cNvPr name="Freeform 33" id="33"/>
              <p:cNvSpPr/>
              <p:nvPr/>
            </p:nvSpPr>
            <p:spPr>
              <a:xfrm flipH="false" flipV="false" rot="0">
                <a:off x="0" y="0"/>
                <a:ext cx="2933885" cy="886989"/>
              </a:xfrm>
              <a:custGeom>
                <a:avLst/>
                <a:gdLst/>
                <a:ahLst/>
                <a:cxnLst/>
                <a:rect r="r" b="b" t="t" l="l"/>
                <a:pathLst>
                  <a:path h="886989" w="2933885">
                    <a:moveTo>
                      <a:pt x="0" y="0"/>
                    </a:moveTo>
                    <a:lnTo>
                      <a:pt x="2933885" y="0"/>
                    </a:lnTo>
                    <a:lnTo>
                      <a:pt x="2933885" y="886989"/>
                    </a:lnTo>
                    <a:lnTo>
                      <a:pt x="0" y="886989"/>
                    </a:lnTo>
                    <a:close/>
                  </a:path>
                </a:pathLst>
              </a:custGeom>
              <a:solidFill>
                <a:srgbClr val="FFFFFF">
                  <a:alpha val="25882"/>
                </a:srgbClr>
              </a:solidFill>
            </p:spPr>
          </p:sp>
        </p:grpSp>
        <p:grpSp>
          <p:nvGrpSpPr>
            <p:cNvPr name="Group 34" id="34"/>
            <p:cNvGrpSpPr>
              <a:grpSpLocks noChangeAspect="true"/>
            </p:cNvGrpSpPr>
            <p:nvPr/>
          </p:nvGrpSpPr>
          <p:grpSpPr>
            <a:xfrm rot="0">
              <a:off x="264097" y="158750"/>
              <a:ext cx="2984500" cy="2984500"/>
              <a:chOff x="0" y="0"/>
              <a:chExt cx="6350000" cy="6350000"/>
            </a:xfrm>
          </p:grpSpPr>
          <p:sp>
            <p:nvSpPr>
              <p:cNvPr name="Freeform 35" id="35">
                <a:hlinkClick r:id="rId10" tooltip="https://www.archiginnasio.it"/>
              </p:cNvPr>
              <p:cNvSpPr/>
              <p:nvPr/>
            </p:nvSpPr>
            <p:spPr>
              <a:xfrm flipH="false" flipV="false" rot="0">
                <a:off x="0" y="0"/>
                <a:ext cx="6350000" cy="6350000"/>
              </a:xfrm>
              <a:custGeom>
                <a:avLst/>
                <a:gdLst/>
                <a:ahLst/>
                <a:cxnLst/>
                <a:rect r="r" b="b" t="t" l="l"/>
                <a:pathLst>
                  <a:path h="6350000" w="6350000">
                    <a:moveTo>
                      <a:pt x="3810000" y="6350000"/>
                    </a:moveTo>
                    <a:lnTo>
                      <a:pt x="2540000" y="6350000"/>
                    </a:lnTo>
                    <a:cubicBezTo>
                      <a:pt x="1136650" y="6350000"/>
                      <a:pt x="0" y="5213350"/>
                      <a:pt x="0" y="3810000"/>
                    </a:cubicBezTo>
                    <a:lnTo>
                      <a:pt x="0" y="2540000"/>
                    </a:lnTo>
                    <a:cubicBezTo>
                      <a:pt x="0" y="1136650"/>
                      <a:pt x="1136650" y="0"/>
                      <a:pt x="2540000" y="0"/>
                    </a:cubicBezTo>
                    <a:lnTo>
                      <a:pt x="3810000" y="0"/>
                    </a:lnTo>
                    <a:cubicBezTo>
                      <a:pt x="5213350" y="0"/>
                      <a:pt x="6350000" y="1136650"/>
                      <a:pt x="6350000" y="2540000"/>
                    </a:cubicBezTo>
                    <a:lnTo>
                      <a:pt x="6350000" y="3810000"/>
                    </a:lnTo>
                    <a:cubicBezTo>
                      <a:pt x="6350000" y="5213350"/>
                      <a:pt x="5213350" y="6350000"/>
                      <a:pt x="3810000" y="6350000"/>
                    </a:cubicBezTo>
                    <a:close/>
                  </a:path>
                </a:pathLst>
              </a:custGeom>
              <a:blipFill>
                <a:blip r:embed="rId11"/>
                <a:stretch>
                  <a:fillRect l="-24906" t="0" r="-24906" b="0"/>
                </a:stretch>
              </a:blipFill>
            </p:spPr>
          </p:sp>
        </p:grpSp>
        <p:sp>
          <p:nvSpPr>
            <p:cNvPr name="TextBox 36" id="36"/>
            <p:cNvSpPr txBox="true"/>
            <p:nvPr/>
          </p:nvSpPr>
          <p:spPr>
            <a:xfrm rot="0">
              <a:off x="3906098" y="1223437"/>
              <a:ext cx="6496701" cy="1609768"/>
            </a:xfrm>
            <a:prstGeom prst="rect">
              <a:avLst/>
            </a:prstGeom>
          </p:spPr>
          <p:txBody>
            <a:bodyPr anchor="t" rtlCol="false" tIns="0" lIns="0" bIns="0" rIns="0">
              <a:spAutoFit/>
            </a:bodyPr>
            <a:lstStyle/>
            <a:p>
              <a:pPr algn="l" marL="0" indent="0" lvl="0">
                <a:lnSpc>
                  <a:spcPts val="2447"/>
                </a:lnSpc>
                <a:spcBef>
                  <a:spcPct val="0"/>
                </a:spcBef>
              </a:pPr>
              <a:r>
                <a:rPr lang="en-US" sz="1748" strike="noStrike" u="none">
                  <a:solidFill>
                    <a:srgbClr val="FFFFFF"/>
                  </a:solidFill>
                  <a:latin typeface="Fahkwang Extra-Light"/>
                  <a:ea typeface="Fahkwang Extra-Light"/>
                  <a:cs typeface="Fahkwang Extra-Light"/>
                  <a:sym typeface="Fahkwang Extra-Light"/>
                </a:rPr>
                <a:t>The historic home of the University of Bologna, featuring the renowned Anatomical Theatre.</a:t>
              </a:r>
            </a:p>
            <a:p>
              <a:pPr algn="l" marL="0" indent="0" lvl="0">
                <a:lnSpc>
                  <a:spcPts val="2447"/>
                </a:lnSpc>
                <a:spcBef>
                  <a:spcPct val="0"/>
                </a:spcBef>
              </a:pPr>
            </a:p>
          </p:txBody>
        </p:sp>
        <p:sp>
          <p:nvSpPr>
            <p:cNvPr name="TextBox 37" id="37"/>
            <p:cNvSpPr txBox="true"/>
            <p:nvPr/>
          </p:nvSpPr>
          <p:spPr>
            <a:xfrm rot="0">
              <a:off x="3951996" y="446553"/>
              <a:ext cx="7088135" cy="532197"/>
            </a:xfrm>
            <a:prstGeom prst="rect">
              <a:avLst/>
            </a:prstGeom>
          </p:spPr>
          <p:txBody>
            <a:bodyPr anchor="t" rtlCol="false" tIns="0" lIns="0" bIns="0" rIns="0">
              <a:spAutoFit/>
            </a:bodyPr>
            <a:lstStyle/>
            <a:p>
              <a:pPr algn="l" marL="0" indent="0" lvl="0">
                <a:lnSpc>
                  <a:spcPts val="3282"/>
                </a:lnSpc>
              </a:pPr>
              <a:r>
                <a:rPr lang="en-US" sz="2525">
                  <a:solidFill>
                    <a:srgbClr val="FFFFFF"/>
                  </a:solidFill>
                  <a:latin typeface="Fahkwang Extra-Light"/>
                  <a:ea typeface="Fahkwang Extra-Light"/>
                  <a:cs typeface="Fahkwang Extra-Light"/>
                  <a:sym typeface="Fahkwang Extra-Light"/>
                </a:rPr>
                <a:t>ARCH</a:t>
              </a:r>
              <a:r>
                <a:rPr lang="en-US" sz="2525" u="none">
                  <a:solidFill>
                    <a:srgbClr val="FFFFFF"/>
                  </a:solidFill>
                  <a:latin typeface="Fahkwang Extra-Light"/>
                  <a:ea typeface="Fahkwang Extra-Light"/>
                  <a:cs typeface="Fahkwang Extra-Light"/>
                  <a:sym typeface="Fahkwang Extra-Light"/>
                </a:rPr>
                <a:t>IGINNASIO OF BOLOGNA</a:t>
              </a:r>
            </a:p>
          </p:txBody>
        </p:sp>
      </p:grpSp>
      <p:sp>
        <p:nvSpPr>
          <p:cNvPr name="TextBox 38" id="38"/>
          <p:cNvSpPr txBox="true"/>
          <p:nvPr/>
        </p:nvSpPr>
        <p:spPr>
          <a:xfrm rot="0">
            <a:off x="102870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12" action="ppaction://hlinksldjump"/>
              </a:rPr>
              <a:t>Back to index</a:t>
            </a:r>
          </a:p>
        </p:txBody>
      </p:sp>
      <p:sp>
        <p:nvSpPr>
          <p:cNvPr name="TextBox 39" id="39"/>
          <p:cNvSpPr txBox="true"/>
          <p:nvPr/>
        </p:nvSpPr>
        <p:spPr>
          <a:xfrm rot="0">
            <a:off x="6118644" y="9589147"/>
            <a:ext cx="6050712" cy="313690"/>
          </a:xfrm>
          <a:prstGeom prst="rect">
            <a:avLst/>
          </a:prstGeom>
        </p:spPr>
        <p:txBody>
          <a:bodyPr anchor="t" rtlCol="false" tIns="0" lIns="0" bIns="0" rIns="0">
            <a:spAutoFit/>
          </a:bodyPr>
          <a:lstStyle/>
          <a:p>
            <a:pPr algn="ctr">
              <a:lnSpc>
                <a:spcPts val="2660"/>
              </a:lnSpc>
              <a:spcBef>
                <a:spcPct val="0"/>
              </a:spcBef>
            </a:pPr>
            <a:r>
              <a:rPr lang="en-US" sz="1900">
                <a:solidFill>
                  <a:srgbClr val="FFFFFF"/>
                </a:solidFill>
                <a:latin typeface="Fahkwang Extra-Light"/>
                <a:ea typeface="Fahkwang Extra-Light"/>
                <a:cs typeface="Fahkwang Extra-Light"/>
                <a:sym typeface="Fahkwang Extra-Light"/>
              </a:rPr>
              <a:t>Click the image to learn more</a:t>
            </a:r>
          </a:p>
        </p:txBody>
      </p:sp>
      <p:sp>
        <p:nvSpPr>
          <p:cNvPr name="Freeform 40" id="40">
            <a:hlinkClick r:id="rId15"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grpSp>
        <p:nvGrpSpPr>
          <p:cNvPr name="Group 41" id="41"/>
          <p:cNvGrpSpPr/>
          <p:nvPr/>
        </p:nvGrpSpPr>
        <p:grpSpPr>
          <a:xfrm rot="0">
            <a:off x="888516" y="6774008"/>
            <a:ext cx="8191500" cy="2476500"/>
            <a:chOff x="0" y="0"/>
            <a:chExt cx="10922000" cy="3302000"/>
          </a:xfrm>
        </p:grpSpPr>
        <p:grpSp>
          <p:nvGrpSpPr>
            <p:cNvPr name="Group 42" id="42"/>
            <p:cNvGrpSpPr/>
            <p:nvPr/>
          </p:nvGrpSpPr>
          <p:grpSpPr>
            <a:xfrm rot="0">
              <a:off x="0" y="0"/>
              <a:ext cx="10922000" cy="3302000"/>
              <a:chOff x="0" y="0"/>
              <a:chExt cx="3709315" cy="1121421"/>
            </a:xfrm>
          </p:grpSpPr>
          <p:sp>
            <p:nvSpPr>
              <p:cNvPr name="Freeform 43" id="43"/>
              <p:cNvSpPr/>
              <p:nvPr/>
            </p:nvSpPr>
            <p:spPr>
              <a:xfrm flipH="false" flipV="false" rot="0">
                <a:off x="0" y="0"/>
                <a:ext cx="3709315" cy="1121421"/>
              </a:xfrm>
              <a:custGeom>
                <a:avLst/>
                <a:gdLst/>
                <a:ahLst/>
                <a:cxnLst/>
                <a:rect r="r" b="b" t="t" l="l"/>
                <a:pathLst>
                  <a:path h="1121421" w="3709315">
                    <a:moveTo>
                      <a:pt x="0" y="0"/>
                    </a:moveTo>
                    <a:lnTo>
                      <a:pt x="3709315" y="0"/>
                    </a:lnTo>
                    <a:lnTo>
                      <a:pt x="3709315" y="1121421"/>
                    </a:lnTo>
                    <a:lnTo>
                      <a:pt x="0" y="1121421"/>
                    </a:lnTo>
                    <a:close/>
                  </a:path>
                </a:pathLst>
              </a:custGeom>
              <a:solidFill>
                <a:srgbClr val="FFFFFF">
                  <a:alpha val="25882"/>
                </a:srgbClr>
              </a:solidFill>
            </p:spPr>
          </p:sp>
        </p:grpSp>
        <p:grpSp>
          <p:nvGrpSpPr>
            <p:cNvPr name="Group 44" id="44"/>
            <p:cNvGrpSpPr>
              <a:grpSpLocks noChangeAspect="true"/>
            </p:cNvGrpSpPr>
            <p:nvPr/>
          </p:nvGrpSpPr>
          <p:grpSpPr>
            <a:xfrm rot="0">
              <a:off x="138479" y="158777"/>
              <a:ext cx="2984445" cy="2984445"/>
              <a:chOff x="0" y="0"/>
              <a:chExt cx="6350000" cy="6350000"/>
            </a:xfrm>
          </p:grpSpPr>
          <p:sp>
            <p:nvSpPr>
              <p:cNvPr name="Freeform 45" id="45">
                <a:hlinkClick r:id="rId16" tooltip="https://www.basilicadisanpetronio.org"/>
              </p:cNvPr>
              <p:cNvSpPr/>
              <p:nvPr/>
            </p:nvSpPr>
            <p:spPr>
              <a:xfrm flipH="false" flipV="false" rot="0">
                <a:off x="0" y="0"/>
                <a:ext cx="6350000" cy="6350000"/>
              </a:xfrm>
              <a:custGeom>
                <a:avLst/>
                <a:gdLst/>
                <a:ahLst/>
                <a:cxnLst/>
                <a:rect r="r" b="b" t="t" l="l"/>
                <a:pathLst>
                  <a:path h="6350000" w="6350000">
                    <a:moveTo>
                      <a:pt x="3810000" y="6350000"/>
                    </a:moveTo>
                    <a:lnTo>
                      <a:pt x="2540000" y="6350000"/>
                    </a:lnTo>
                    <a:cubicBezTo>
                      <a:pt x="1136650" y="6350000"/>
                      <a:pt x="0" y="5213350"/>
                      <a:pt x="0" y="3810000"/>
                    </a:cubicBezTo>
                    <a:lnTo>
                      <a:pt x="0" y="2540000"/>
                    </a:lnTo>
                    <a:cubicBezTo>
                      <a:pt x="0" y="1136650"/>
                      <a:pt x="1136650" y="0"/>
                      <a:pt x="2540000" y="0"/>
                    </a:cubicBezTo>
                    <a:lnTo>
                      <a:pt x="3810000" y="0"/>
                    </a:lnTo>
                    <a:cubicBezTo>
                      <a:pt x="5213350" y="0"/>
                      <a:pt x="6350000" y="1136650"/>
                      <a:pt x="6350000" y="2540000"/>
                    </a:cubicBezTo>
                    <a:lnTo>
                      <a:pt x="6350000" y="3810000"/>
                    </a:lnTo>
                    <a:cubicBezTo>
                      <a:pt x="6350000" y="5213350"/>
                      <a:pt x="5213350" y="6350000"/>
                      <a:pt x="3810000" y="6350000"/>
                    </a:cubicBezTo>
                    <a:close/>
                  </a:path>
                </a:pathLst>
              </a:custGeom>
              <a:blipFill>
                <a:blip r:embed="rId17"/>
                <a:stretch>
                  <a:fillRect l="-40570" t="0" r="-37207" b="0"/>
                </a:stretch>
              </a:blipFill>
            </p:spPr>
          </p:sp>
        </p:grpSp>
        <p:sp>
          <p:nvSpPr>
            <p:cNvPr name="TextBox 46" id="46"/>
            <p:cNvSpPr txBox="true"/>
            <p:nvPr/>
          </p:nvSpPr>
          <p:spPr>
            <a:xfrm rot="0">
              <a:off x="3509222" y="1504172"/>
              <a:ext cx="7138231" cy="1203552"/>
            </a:xfrm>
            <a:prstGeom prst="rect">
              <a:avLst/>
            </a:prstGeom>
          </p:spPr>
          <p:txBody>
            <a:bodyPr anchor="t" rtlCol="false" tIns="0" lIns="0" bIns="0" rIns="0">
              <a:spAutoFit/>
            </a:bodyPr>
            <a:lstStyle/>
            <a:p>
              <a:pPr algn="l" marL="0" indent="0" lvl="0">
                <a:lnSpc>
                  <a:spcPts val="2447"/>
                </a:lnSpc>
                <a:spcBef>
                  <a:spcPct val="0"/>
                </a:spcBef>
              </a:pPr>
              <a:r>
                <a:rPr lang="en-US" sz="1748" strike="noStrike" u="none">
                  <a:solidFill>
                    <a:srgbClr val="FFFFFF"/>
                  </a:solidFill>
                  <a:latin typeface="Fahkwang Extra-Light"/>
                  <a:ea typeface="Fahkwang Extra-Light"/>
                  <a:cs typeface="Fahkwang Extra-Light"/>
                  <a:sym typeface="Fahkwang Extra-Light"/>
                </a:rPr>
                <a:t>One of the largest churches in Europe, renowned for its impressive architecture, remarkable artworks, and unique unfinished façade.</a:t>
              </a:r>
            </a:p>
          </p:txBody>
        </p:sp>
        <p:sp>
          <p:nvSpPr>
            <p:cNvPr name="TextBox 47" id="47"/>
            <p:cNvSpPr txBox="true"/>
            <p:nvPr/>
          </p:nvSpPr>
          <p:spPr>
            <a:xfrm rot="0">
              <a:off x="3419951" y="594642"/>
              <a:ext cx="7088135" cy="532197"/>
            </a:xfrm>
            <a:prstGeom prst="rect">
              <a:avLst/>
            </a:prstGeom>
          </p:spPr>
          <p:txBody>
            <a:bodyPr anchor="t" rtlCol="false" tIns="0" lIns="0" bIns="0" rIns="0">
              <a:spAutoFit/>
            </a:bodyPr>
            <a:lstStyle/>
            <a:p>
              <a:pPr algn="l" marL="0" indent="0" lvl="0">
                <a:lnSpc>
                  <a:spcPts val="3282"/>
                </a:lnSpc>
              </a:pPr>
              <a:r>
                <a:rPr lang="en-US" sz="2525">
                  <a:solidFill>
                    <a:srgbClr val="FFFFFF"/>
                  </a:solidFill>
                  <a:latin typeface="Fahkwang Extra-Light"/>
                  <a:ea typeface="Fahkwang Extra-Light"/>
                  <a:cs typeface="Fahkwang Extra-Light"/>
                  <a:sym typeface="Fahkwang Extra-Light"/>
                </a:rPr>
                <a:t>BAS</a:t>
              </a:r>
              <a:r>
                <a:rPr lang="en-US" sz="2525" u="none">
                  <a:solidFill>
                    <a:srgbClr val="FFFFFF"/>
                  </a:solidFill>
                  <a:latin typeface="Fahkwang Extra-Light"/>
                  <a:ea typeface="Fahkwang Extra-Light"/>
                  <a:cs typeface="Fahkwang Extra-Light"/>
                  <a:sym typeface="Fahkwang Extra-Light"/>
                </a:rPr>
                <a:t>ILICA OF SAN PETRONIO</a:t>
              </a:r>
            </a:p>
          </p:txBody>
        </p:sp>
      </p:grpSp>
      <p:sp>
        <p:nvSpPr>
          <p:cNvPr name="Freeform 48" id="48">
            <a:hlinkClick r:id="rId18"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pic>
          <p:nvPicPr>
            <p:cNvPr name="Picture 3" id="3"/>
            <p:cNvPicPr>
              <a:picLocks noChangeAspect="true"/>
            </p:cNvPicPr>
            <p:nvPr/>
          </p:nvPicPr>
          <p:blipFill>
            <a:blip r:embed="rId2"/>
            <a:srcRect l="0" t="0" r="0" b="0"/>
            <a:stretch>
              <a:fillRect/>
            </a:stretch>
          </p:blipFill>
          <p:spPr>
            <a:xfrm flipH="false" flipV="false">
              <a:off x="0" y="0"/>
              <a:ext cx="24384000" cy="13716000"/>
            </a:xfrm>
            <a:prstGeom prst="rect">
              <a:avLst/>
            </a:prstGeom>
          </p:spPr>
        </p:pic>
      </p:grpSp>
      <p:sp>
        <p:nvSpPr>
          <p:cNvPr name="Freeform 4" id="4">
            <a:hlinkClick r:id="rId5"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a:hlinkClick r:id="rId6"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0" t="0" r="0" b="-77851"/>
            </a:stretch>
          </a:blipFill>
        </p:spPr>
      </p:sp>
      <p:grpSp>
        <p:nvGrpSpPr>
          <p:cNvPr name="Group 3" id="3"/>
          <p:cNvGrpSpPr/>
          <p:nvPr/>
        </p:nvGrpSpPr>
        <p:grpSpPr>
          <a:xfrm rot="0">
            <a:off x="1028700" y="1028700"/>
            <a:ext cx="16230600" cy="5216085"/>
            <a:chOff x="0" y="0"/>
            <a:chExt cx="21640800" cy="6954780"/>
          </a:xfrm>
        </p:grpSpPr>
        <p:pic>
          <p:nvPicPr>
            <p:cNvPr name="Picture 4" id="4"/>
            <p:cNvPicPr>
              <a:picLocks noChangeAspect="true"/>
            </p:cNvPicPr>
            <p:nvPr/>
          </p:nvPicPr>
          <p:blipFill>
            <a:blip r:embed="rId3"/>
            <a:srcRect l="0" t="42876" r="0" b="14273"/>
            <a:stretch>
              <a:fillRect/>
            </a:stretch>
          </p:blipFill>
          <p:spPr>
            <a:xfrm flipH="false" flipV="false">
              <a:off x="0" y="0"/>
              <a:ext cx="21640800" cy="6954780"/>
            </a:xfrm>
            <a:prstGeom prst="rect">
              <a:avLst/>
            </a:prstGeom>
          </p:spPr>
        </p:pic>
      </p:grpSp>
      <p:sp>
        <p:nvSpPr>
          <p:cNvPr name="TextBox 5" id="5"/>
          <p:cNvSpPr txBox="true"/>
          <p:nvPr/>
        </p:nvSpPr>
        <p:spPr>
          <a:xfrm rot="0">
            <a:off x="1028700" y="7157080"/>
            <a:ext cx="6170201" cy="1850699"/>
          </a:xfrm>
          <a:prstGeom prst="rect">
            <a:avLst/>
          </a:prstGeom>
        </p:spPr>
        <p:txBody>
          <a:bodyPr anchor="t" rtlCol="false" tIns="0" lIns="0" bIns="0" rIns="0">
            <a:spAutoFit/>
          </a:bodyPr>
          <a:lstStyle/>
          <a:p>
            <a:pPr algn="l" marL="0" indent="0" lvl="0">
              <a:lnSpc>
                <a:spcPts val="6867"/>
              </a:lnSpc>
            </a:pPr>
            <a:r>
              <a:rPr lang="en-US" sz="6867">
                <a:solidFill>
                  <a:srgbClr val="163459"/>
                </a:solidFill>
                <a:latin typeface="Maharlika"/>
                <a:ea typeface="Maharlika"/>
                <a:cs typeface="Maharlika"/>
                <a:sym typeface="Maharlika"/>
              </a:rPr>
              <a:t>2</a:t>
            </a:r>
            <a:r>
              <a:rPr lang="en-US" sz="6867" u="none">
                <a:solidFill>
                  <a:srgbClr val="163459"/>
                </a:solidFill>
                <a:latin typeface="Maharlika"/>
                <a:ea typeface="Maharlika"/>
                <a:cs typeface="Maharlika"/>
                <a:sym typeface="Maharlika"/>
              </a:rPr>
              <a:t> - Getting Around</a:t>
            </a:r>
          </a:p>
        </p:txBody>
      </p:sp>
      <p:sp>
        <p:nvSpPr>
          <p:cNvPr name="TextBox 6" id="6"/>
          <p:cNvSpPr txBox="true"/>
          <p:nvPr/>
        </p:nvSpPr>
        <p:spPr>
          <a:xfrm rot="0">
            <a:off x="8277958" y="6589115"/>
            <a:ext cx="8981342" cy="3068320"/>
          </a:xfrm>
          <a:prstGeom prst="rect">
            <a:avLst/>
          </a:prstGeom>
        </p:spPr>
        <p:txBody>
          <a:bodyPr anchor="t" rtlCol="false" tIns="0" lIns="0" bIns="0" rIns="0">
            <a:spAutoFit/>
          </a:bodyPr>
          <a:lstStyle/>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Public transport: buses, regional trains, metro (if available)</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M</a:t>
            </a:r>
            <a:r>
              <a:rPr lang="en-US" sz="2899">
                <a:solidFill>
                  <a:srgbClr val="163459"/>
                </a:solidFill>
                <a:latin typeface="Fahkwang Extra-Light"/>
                <a:ea typeface="Fahkwang Extra-Light"/>
                <a:cs typeface="Fahkwang Extra-Light"/>
                <a:sym typeface="Fahkwang Extra-Light"/>
              </a:rPr>
              <a:t>oving around by bike or on foot</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Useful apps for navigation and maps</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Taxis and ride-sharing services</a:t>
            </a:r>
          </a:p>
          <a:p>
            <a:pPr algn="l">
              <a:lnSpc>
                <a:spcPts val="4199"/>
              </a:lnSpc>
            </a:pPr>
          </a:p>
        </p:txBody>
      </p:sp>
      <p:sp>
        <p:nvSpPr>
          <p:cNvPr name="TextBox 7" id="7"/>
          <p:cNvSpPr txBox="true"/>
          <p:nvPr/>
        </p:nvSpPr>
        <p:spPr>
          <a:xfrm rot="0">
            <a:off x="102870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4" action="ppaction://hlinksldjump"/>
              </a:rPr>
              <a:t>Back to index</a:t>
            </a:r>
          </a:p>
        </p:txBody>
      </p:sp>
      <p:sp>
        <p:nvSpPr>
          <p:cNvPr name="Freeform 8" id="8">
            <a:hlinkClick r:id="rId7"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a:hlinkClick r:id="rId8"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sp>
        <p:nvSpPr>
          <p:cNvPr name="Freeform 2" id="2">
            <a:hlinkClick r:id="rId3" tooltip="https://www.tper.it"/>
          </p:cNvPr>
          <p:cNvSpPr/>
          <p:nvPr/>
        </p:nvSpPr>
        <p:spPr>
          <a:xfrm flipH="false" flipV="false" rot="0">
            <a:off x="906316" y="7622902"/>
            <a:ext cx="1632228" cy="855873"/>
          </a:xfrm>
          <a:custGeom>
            <a:avLst/>
            <a:gdLst/>
            <a:ahLst/>
            <a:cxnLst/>
            <a:rect r="r" b="b" t="t" l="l"/>
            <a:pathLst>
              <a:path h="855873" w="1632228">
                <a:moveTo>
                  <a:pt x="0" y="0"/>
                </a:moveTo>
                <a:lnTo>
                  <a:pt x="1632227" y="0"/>
                </a:lnTo>
                <a:lnTo>
                  <a:pt x="1632227" y="855873"/>
                </a:lnTo>
                <a:lnTo>
                  <a:pt x="0" y="855873"/>
                </a:lnTo>
                <a:lnTo>
                  <a:pt x="0" y="0"/>
                </a:lnTo>
                <a:close/>
              </a:path>
            </a:pathLst>
          </a:custGeom>
          <a:blipFill>
            <a:blip r:embed="rId2"/>
            <a:stretch>
              <a:fillRect l="0" t="0" r="0" b="0"/>
            </a:stretch>
          </a:blipFill>
        </p:spPr>
      </p:sp>
      <p:grpSp>
        <p:nvGrpSpPr>
          <p:cNvPr name="Group 3" id="3"/>
          <p:cNvGrpSpPr/>
          <p:nvPr/>
        </p:nvGrpSpPr>
        <p:grpSpPr>
          <a:xfrm rot="0">
            <a:off x="9385794" y="4372342"/>
            <a:ext cx="8673165" cy="3215504"/>
            <a:chOff x="0" y="0"/>
            <a:chExt cx="2933886" cy="1087714"/>
          </a:xfrm>
        </p:grpSpPr>
        <p:sp>
          <p:nvSpPr>
            <p:cNvPr name="Freeform 4" id="4"/>
            <p:cNvSpPr/>
            <p:nvPr/>
          </p:nvSpPr>
          <p:spPr>
            <a:xfrm flipH="false" flipV="false" rot="0">
              <a:off x="0" y="0"/>
              <a:ext cx="2933885" cy="1087714"/>
            </a:xfrm>
            <a:custGeom>
              <a:avLst/>
              <a:gdLst/>
              <a:ahLst/>
              <a:cxnLst/>
              <a:rect r="r" b="b" t="t" l="l"/>
              <a:pathLst>
                <a:path h="1087714" w="2933885">
                  <a:moveTo>
                    <a:pt x="0" y="0"/>
                  </a:moveTo>
                  <a:lnTo>
                    <a:pt x="2933885" y="0"/>
                  </a:lnTo>
                  <a:lnTo>
                    <a:pt x="2933885" y="1087714"/>
                  </a:lnTo>
                  <a:lnTo>
                    <a:pt x="0" y="1087714"/>
                  </a:lnTo>
                  <a:close/>
                </a:path>
              </a:pathLst>
            </a:custGeom>
            <a:solidFill>
              <a:srgbClr val="FFFFFF">
                <a:alpha val="25882"/>
              </a:srgbClr>
            </a:solidFill>
          </p:spPr>
        </p:sp>
      </p:grpSp>
      <p:grpSp>
        <p:nvGrpSpPr>
          <p:cNvPr name="Group 5" id="5"/>
          <p:cNvGrpSpPr>
            <a:grpSpLocks noChangeAspect="true"/>
          </p:cNvGrpSpPr>
          <p:nvPr/>
        </p:nvGrpSpPr>
        <p:grpSpPr>
          <a:xfrm rot="0">
            <a:off x="9613096" y="4547903"/>
            <a:ext cx="1163517" cy="1163517"/>
            <a:chOff x="0" y="0"/>
            <a:chExt cx="6350000" cy="6350000"/>
          </a:xfrm>
        </p:grpSpPr>
        <p:sp>
          <p:nvSpPr>
            <p:cNvPr name="Freeform 6" id="6">
              <a:hlinkClick r:id="rId4" tooltip="https://moovitapp.com/it"/>
            </p:cNvPr>
            <p:cNvSpPr/>
            <p:nvPr/>
          </p:nvSpPr>
          <p:spPr>
            <a:xfrm flipH="false" flipV="false" rot="0">
              <a:off x="0" y="0"/>
              <a:ext cx="6350000" cy="6350000"/>
            </a:xfrm>
            <a:custGeom>
              <a:avLst/>
              <a:gdLst/>
              <a:ahLst/>
              <a:cxnLst/>
              <a:rect r="r" b="b" t="t" l="l"/>
              <a:pathLst>
                <a:path h="6350000" w="6350000">
                  <a:moveTo>
                    <a:pt x="3810000" y="6350000"/>
                  </a:moveTo>
                  <a:lnTo>
                    <a:pt x="2540000" y="6350000"/>
                  </a:lnTo>
                  <a:cubicBezTo>
                    <a:pt x="1136650" y="6350000"/>
                    <a:pt x="0" y="5213350"/>
                    <a:pt x="0" y="3810000"/>
                  </a:cubicBezTo>
                  <a:lnTo>
                    <a:pt x="0" y="2540000"/>
                  </a:lnTo>
                  <a:cubicBezTo>
                    <a:pt x="0" y="1136650"/>
                    <a:pt x="1136650" y="0"/>
                    <a:pt x="2540000" y="0"/>
                  </a:cubicBezTo>
                  <a:lnTo>
                    <a:pt x="3810000" y="0"/>
                  </a:lnTo>
                  <a:cubicBezTo>
                    <a:pt x="5213350" y="0"/>
                    <a:pt x="6350000" y="1136650"/>
                    <a:pt x="6350000" y="2540000"/>
                  </a:cubicBezTo>
                  <a:lnTo>
                    <a:pt x="6350000" y="3810000"/>
                  </a:lnTo>
                  <a:cubicBezTo>
                    <a:pt x="6350000" y="5213350"/>
                    <a:pt x="5213350" y="6350000"/>
                    <a:pt x="3810000" y="6350000"/>
                  </a:cubicBezTo>
                  <a:close/>
                </a:path>
              </a:pathLst>
            </a:custGeom>
            <a:blipFill>
              <a:blip r:embed="rId5"/>
              <a:stretch>
                <a:fillRect l="-3383" t="0" r="-3383" b="0"/>
              </a:stretch>
            </a:blipFill>
          </p:spPr>
        </p:sp>
      </p:grpSp>
      <p:grpSp>
        <p:nvGrpSpPr>
          <p:cNvPr name="Group 7" id="7"/>
          <p:cNvGrpSpPr>
            <a:grpSpLocks noChangeAspect="true"/>
          </p:cNvGrpSpPr>
          <p:nvPr/>
        </p:nvGrpSpPr>
        <p:grpSpPr>
          <a:xfrm rot="0">
            <a:off x="9613096" y="6111440"/>
            <a:ext cx="1163517" cy="1163517"/>
            <a:chOff x="0" y="0"/>
            <a:chExt cx="6350000" cy="6350000"/>
          </a:xfrm>
        </p:grpSpPr>
        <p:sp>
          <p:nvSpPr>
            <p:cNvPr name="Freeform 8" id="8">
              <a:hlinkClick r:id="rId6" tooltip="https://app.webus.bo.it"/>
            </p:cNvPr>
            <p:cNvSpPr/>
            <p:nvPr/>
          </p:nvSpPr>
          <p:spPr>
            <a:xfrm flipH="false" flipV="false" rot="0">
              <a:off x="0" y="0"/>
              <a:ext cx="6350000" cy="6350000"/>
            </a:xfrm>
            <a:custGeom>
              <a:avLst/>
              <a:gdLst/>
              <a:ahLst/>
              <a:cxnLst/>
              <a:rect r="r" b="b" t="t" l="l"/>
              <a:pathLst>
                <a:path h="6350000" w="6350000">
                  <a:moveTo>
                    <a:pt x="3810000" y="6350000"/>
                  </a:moveTo>
                  <a:lnTo>
                    <a:pt x="2540000" y="6350000"/>
                  </a:lnTo>
                  <a:cubicBezTo>
                    <a:pt x="1136650" y="6350000"/>
                    <a:pt x="0" y="5213350"/>
                    <a:pt x="0" y="3810000"/>
                  </a:cubicBezTo>
                  <a:lnTo>
                    <a:pt x="0" y="2540000"/>
                  </a:lnTo>
                  <a:cubicBezTo>
                    <a:pt x="0" y="1136650"/>
                    <a:pt x="1136650" y="0"/>
                    <a:pt x="2540000" y="0"/>
                  </a:cubicBezTo>
                  <a:lnTo>
                    <a:pt x="3810000" y="0"/>
                  </a:lnTo>
                  <a:cubicBezTo>
                    <a:pt x="5213350" y="0"/>
                    <a:pt x="6350000" y="1136650"/>
                    <a:pt x="6350000" y="2540000"/>
                  </a:cubicBezTo>
                  <a:lnTo>
                    <a:pt x="6350000" y="3810000"/>
                  </a:lnTo>
                  <a:cubicBezTo>
                    <a:pt x="6350000" y="5213350"/>
                    <a:pt x="5213350" y="6350000"/>
                    <a:pt x="3810000" y="6350000"/>
                  </a:cubicBezTo>
                  <a:close/>
                </a:path>
              </a:pathLst>
            </a:custGeom>
            <a:blipFill>
              <a:blip r:embed="rId7"/>
              <a:stretch>
                <a:fillRect l="-4044" t="0" r="-4044" b="0"/>
              </a:stretch>
            </a:blipFill>
          </p:spPr>
        </p:sp>
      </p:grpSp>
      <p:grpSp>
        <p:nvGrpSpPr>
          <p:cNvPr name="Group 9" id="9"/>
          <p:cNvGrpSpPr>
            <a:grpSpLocks noChangeAspect="true"/>
          </p:cNvGrpSpPr>
          <p:nvPr/>
        </p:nvGrpSpPr>
        <p:grpSpPr>
          <a:xfrm rot="0">
            <a:off x="9385794" y="804862"/>
            <a:ext cx="1163517" cy="1163517"/>
            <a:chOff x="0" y="0"/>
            <a:chExt cx="6350000" cy="6350000"/>
          </a:xfrm>
        </p:grpSpPr>
        <p:sp>
          <p:nvSpPr>
            <p:cNvPr name="Freeform 10" id="10">
              <a:hlinkClick r:id="rId8" tooltip="https://www.google.com/maps"/>
            </p:cNvPr>
            <p:cNvSpPr/>
            <p:nvPr/>
          </p:nvSpPr>
          <p:spPr>
            <a:xfrm flipH="false" flipV="false" rot="0">
              <a:off x="0" y="0"/>
              <a:ext cx="6350000" cy="6350000"/>
            </a:xfrm>
            <a:custGeom>
              <a:avLst/>
              <a:gdLst/>
              <a:ahLst/>
              <a:cxnLst/>
              <a:rect r="r" b="b" t="t" l="l"/>
              <a:pathLst>
                <a:path h="6350000" w="6350000">
                  <a:moveTo>
                    <a:pt x="3810000" y="6350000"/>
                  </a:moveTo>
                  <a:lnTo>
                    <a:pt x="2540000" y="6350000"/>
                  </a:lnTo>
                  <a:cubicBezTo>
                    <a:pt x="1136650" y="6350000"/>
                    <a:pt x="0" y="5213350"/>
                    <a:pt x="0" y="3810000"/>
                  </a:cubicBezTo>
                  <a:lnTo>
                    <a:pt x="0" y="2540000"/>
                  </a:lnTo>
                  <a:cubicBezTo>
                    <a:pt x="0" y="1136650"/>
                    <a:pt x="1136650" y="0"/>
                    <a:pt x="2540000" y="0"/>
                  </a:cubicBezTo>
                  <a:lnTo>
                    <a:pt x="3810000" y="0"/>
                  </a:lnTo>
                  <a:cubicBezTo>
                    <a:pt x="5213350" y="0"/>
                    <a:pt x="6350000" y="1136650"/>
                    <a:pt x="6350000" y="2540000"/>
                  </a:cubicBezTo>
                  <a:lnTo>
                    <a:pt x="6350000" y="3810000"/>
                  </a:lnTo>
                  <a:cubicBezTo>
                    <a:pt x="6350000" y="5213350"/>
                    <a:pt x="5213350" y="6350000"/>
                    <a:pt x="3810000" y="6350000"/>
                  </a:cubicBezTo>
                  <a:close/>
                </a:path>
              </a:pathLst>
            </a:custGeom>
            <a:blipFill>
              <a:blip r:embed="rId9"/>
              <a:stretch>
                <a:fillRect l="0" t="0" r="0" b="0"/>
              </a:stretch>
            </a:blipFill>
          </p:spPr>
        </p:sp>
      </p:grpSp>
      <p:sp>
        <p:nvSpPr>
          <p:cNvPr name="Freeform 11" id="11"/>
          <p:cNvSpPr/>
          <p:nvPr/>
        </p:nvSpPr>
        <p:spPr>
          <a:xfrm flipH="false" flipV="false" rot="0">
            <a:off x="12144275" y="8340321"/>
            <a:ext cx="988701" cy="1164365"/>
          </a:xfrm>
          <a:custGeom>
            <a:avLst/>
            <a:gdLst/>
            <a:ahLst/>
            <a:cxnLst/>
            <a:rect r="r" b="b" t="t" l="l"/>
            <a:pathLst>
              <a:path h="1164365" w="988701">
                <a:moveTo>
                  <a:pt x="0" y="0"/>
                </a:moveTo>
                <a:lnTo>
                  <a:pt x="988701" y="0"/>
                </a:lnTo>
                <a:lnTo>
                  <a:pt x="988701" y="1164364"/>
                </a:lnTo>
                <a:lnTo>
                  <a:pt x="0" y="116436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2" id="12"/>
          <p:cNvSpPr txBox="true"/>
          <p:nvPr/>
        </p:nvSpPr>
        <p:spPr>
          <a:xfrm rot="0">
            <a:off x="906316" y="1774421"/>
            <a:ext cx="6880425" cy="1974850"/>
          </a:xfrm>
          <a:prstGeom prst="rect">
            <a:avLst/>
          </a:prstGeom>
        </p:spPr>
        <p:txBody>
          <a:bodyPr anchor="t" rtlCol="false" tIns="0" lIns="0" bIns="0" rIns="0">
            <a:spAutoFit/>
          </a:bodyPr>
          <a:lstStyle/>
          <a:p>
            <a:pPr algn="l" marL="0" indent="0" lvl="0">
              <a:lnSpc>
                <a:spcPts val="5000"/>
              </a:lnSpc>
            </a:pPr>
            <a:r>
              <a:rPr lang="en-US" sz="5000">
                <a:solidFill>
                  <a:srgbClr val="FFFFFF"/>
                </a:solidFill>
                <a:latin typeface="Maharlika"/>
                <a:ea typeface="Maharlika"/>
                <a:cs typeface="Maharlika"/>
                <a:sym typeface="Maharlika"/>
              </a:rPr>
              <a:t>Bologna has a reliable public transport system</a:t>
            </a:r>
          </a:p>
        </p:txBody>
      </p:sp>
      <p:sp>
        <p:nvSpPr>
          <p:cNvPr name="TextBox 13" id="13"/>
          <p:cNvSpPr txBox="true"/>
          <p:nvPr/>
        </p:nvSpPr>
        <p:spPr>
          <a:xfrm rot="0">
            <a:off x="906316" y="3989369"/>
            <a:ext cx="6635656" cy="3952875"/>
          </a:xfrm>
          <a:prstGeom prst="rect">
            <a:avLst/>
          </a:prstGeom>
        </p:spPr>
        <p:txBody>
          <a:bodyPr anchor="t" rtlCol="false" tIns="0" lIns="0" bIns="0" rIns="0">
            <a:spAutoFit/>
          </a:bodyPr>
          <a:lstStyle/>
          <a:p>
            <a:pPr algn="l">
              <a:lnSpc>
                <a:spcPts val="3900"/>
              </a:lnSpc>
              <a:spcBef>
                <a:spcPct val="0"/>
              </a:spcBef>
            </a:pPr>
            <a:r>
              <a:rPr lang="en-US" sz="3000">
                <a:solidFill>
                  <a:srgbClr val="FFFFFF"/>
                </a:solidFill>
                <a:latin typeface="Fahkwang Extra-Light"/>
                <a:ea typeface="Fahkwang Extra-Light"/>
                <a:cs typeface="Fahkwang Extra-Light"/>
                <a:sym typeface="Fahkwang Extra-Light"/>
              </a:rPr>
              <a:t>Including bus</a:t>
            </a:r>
            <a:r>
              <a:rPr lang="en-US" sz="3000">
                <a:solidFill>
                  <a:srgbClr val="FFFFFF"/>
                </a:solidFill>
                <a:latin typeface="Fahkwang Extra-Light"/>
                <a:ea typeface="Fahkwang Extra-Light"/>
                <a:cs typeface="Fahkwang Extra-Light"/>
                <a:sym typeface="Fahkwang Extra-Light"/>
              </a:rPr>
              <a:t>es and regional trains. </a:t>
            </a:r>
          </a:p>
          <a:p>
            <a:pPr algn="l">
              <a:lnSpc>
                <a:spcPts val="3900"/>
              </a:lnSpc>
              <a:spcBef>
                <a:spcPct val="0"/>
              </a:spcBef>
            </a:pPr>
            <a:r>
              <a:rPr lang="en-US" sz="3000">
                <a:solidFill>
                  <a:srgbClr val="FFFFFF"/>
                </a:solidFill>
                <a:latin typeface="Fahkwang Extra-Light"/>
                <a:ea typeface="Fahkwang Extra-Light"/>
                <a:cs typeface="Fahkwang Extra-Light"/>
                <a:sym typeface="Fahkwang Extra-Light"/>
              </a:rPr>
              <a:t>Walking and cycling are popular ways to get around; the city is quite compact.</a:t>
            </a:r>
          </a:p>
          <a:p>
            <a:pPr algn="l">
              <a:lnSpc>
                <a:spcPts val="3900"/>
              </a:lnSpc>
              <a:spcBef>
                <a:spcPct val="0"/>
              </a:spcBef>
            </a:pPr>
            <a:r>
              <a:rPr lang="en-US" sz="3000">
                <a:solidFill>
                  <a:srgbClr val="FFFFFF"/>
                </a:solidFill>
                <a:latin typeface="Fahkwang Extra-Light"/>
                <a:ea typeface="Fahkwang Extra-Light"/>
                <a:cs typeface="Fahkwang Extra-Light"/>
                <a:sym typeface="Fahkwang Extra-Light"/>
              </a:rPr>
              <a:t>Buses and local trains are managed by the company </a:t>
            </a:r>
            <a:r>
              <a:rPr lang="en-US" sz="3000" u="sng">
                <a:solidFill>
                  <a:srgbClr val="FFFFFF"/>
                </a:solidFill>
                <a:latin typeface="Fahkwang Extra-Light"/>
                <a:ea typeface="Fahkwang Extra-Light"/>
                <a:cs typeface="Fahkwang Extra-Light"/>
                <a:sym typeface="Fahkwang Extra-Light"/>
                <a:hlinkClick r:id="rId12" tooltip="https://www.tper.it"/>
              </a:rPr>
              <a:t>TPER</a:t>
            </a:r>
            <a:r>
              <a:rPr lang="en-US" sz="3000">
                <a:solidFill>
                  <a:srgbClr val="FFFFFF"/>
                </a:solidFill>
                <a:latin typeface="Fahkwang Extra-Light"/>
                <a:ea typeface="Fahkwang Extra-Light"/>
                <a:cs typeface="Fahkwang Extra-Light"/>
                <a:sym typeface="Fahkwang Extra-Light"/>
              </a:rPr>
              <a:t> (Trasporto Passeggeri Emilia Romagna).</a:t>
            </a:r>
          </a:p>
          <a:p>
            <a:pPr algn="l">
              <a:lnSpc>
                <a:spcPts val="3900"/>
              </a:lnSpc>
              <a:spcBef>
                <a:spcPct val="0"/>
              </a:spcBef>
            </a:pPr>
          </a:p>
        </p:txBody>
      </p:sp>
      <p:sp>
        <p:nvSpPr>
          <p:cNvPr name="TextBox 14" id="14"/>
          <p:cNvSpPr txBox="true"/>
          <p:nvPr/>
        </p:nvSpPr>
        <p:spPr>
          <a:xfrm rot="0">
            <a:off x="13307271" y="8311746"/>
            <a:ext cx="4078490" cy="889056"/>
          </a:xfrm>
          <a:prstGeom prst="rect">
            <a:avLst/>
          </a:prstGeom>
        </p:spPr>
        <p:txBody>
          <a:bodyPr anchor="t" rtlCol="false" tIns="0" lIns="0" bIns="0" rIns="0">
            <a:spAutoFit/>
          </a:bodyPr>
          <a:lstStyle/>
          <a:p>
            <a:pPr algn="l">
              <a:lnSpc>
                <a:spcPts val="2416"/>
              </a:lnSpc>
            </a:pPr>
            <a:r>
              <a:rPr lang="en-US" sz="1726">
                <a:solidFill>
                  <a:srgbClr val="FFFFFF"/>
                </a:solidFill>
                <a:latin typeface="Open Sans"/>
                <a:ea typeface="Open Sans"/>
                <a:cs typeface="Open Sans"/>
                <a:sym typeface="Open Sans"/>
              </a:rPr>
              <a:t>The co</a:t>
            </a:r>
            <a:r>
              <a:rPr lang="en-US" sz="1726">
                <a:solidFill>
                  <a:srgbClr val="FFFFFF"/>
                </a:solidFill>
                <a:latin typeface="Open Sans"/>
                <a:ea typeface="Open Sans"/>
                <a:cs typeface="Open Sans"/>
                <a:sym typeface="Open Sans"/>
              </a:rPr>
              <a:t>nstruction you see around the city is for the tram system, which is expected to be up and running by 2027</a:t>
            </a:r>
          </a:p>
        </p:txBody>
      </p:sp>
      <p:sp>
        <p:nvSpPr>
          <p:cNvPr name="TextBox 15" id="15"/>
          <p:cNvSpPr txBox="true"/>
          <p:nvPr/>
        </p:nvSpPr>
        <p:spPr>
          <a:xfrm rot="0">
            <a:off x="9483424" y="3320079"/>
            <a:ext cx="8557814" cy="485775"/>
          </a:xfrm>
          <a:prstGeom prst="rect">
            <a:avLst/>
          </a:prstGeom>
        </p:spPr>
        <p:txBody>
          <a:bodyPr anchor="t" rtlCol="false" tIns="0" lIns="0" bIns="0" rIns="0">
            <a:spAutoFit/>
          </a:bodyPr>
          <a:lstStyle/>
          <a:p>
            <a:pPr algn="ctr">
              <a:lnSpc>
                <a:spcPts val="3900"/>
              </a:lnSpc>
              <a:spcBef>
                <a:spcPct val="0"/>
              </a:spcBef>
            </a:pPr>
            <a:r>
              <a:rPr lang="en-US" b="true" sz="3000">
                <a:solidFill>
                  <a:srgbClr val="FFFFFF"/>
                </a:solidFill>
                <a:latin typeface="Fahkwang Bold"/>
                <a:ea typeface="Fahkwang Bold"/>
                <a:cs typeface="Fahkwang Bold"/>
                <a:sym typeface="Fahkwang Bold"/>
              </a:rPr>
              <a:t>USEFUL APPS </a:t>
            </a:r>
          </a:p>
        </p:txBody>
      </p:sp>
      <p:sp>
        <p:nvSpPr>
          <p:cNvPr name="TextBox 16" id="16"/>
          <p:cNvSpPr txBox="true"/>
          <p:nvPr/>
        </p:nvSpPr>
        <p:spPr>
          <a:xfrm rot="0">
            <a:off x="9483424" y="3748704"/>
            <a:ext cx="8557814" cy="481330"/>
          </a:xfrm>
          <a:prstGeom prst="rect">
            <a:avLst/>
          </a:prstGeom>
        </p:spPr>
        <p:txBody>
          <a:bodyPr anchor="t" rtlCol="false" tIns="0" lIns="0" bIns="0" rIns="0">
            <a:spAutoFit/>
          </a:bodyPr>
          <a:lstStyle/>
          <a:p>
            <a:pPr algn="ctr">
              <a:lnSpc>
                <a:spcPts val="3920"/>
              </a:lnSpc>
            </a:pPr>
            <a:r>
              <a:rPr lang="en-US" sz="2800">
                <a:solidFill>
                  <a:srgbClr val="FFFFFF"/>
                </a:solidFill>
                <a:latin typeface="Open Sans"/>
                <a:ea typeface="Open Sans"/>
                <a:cs typeface="Open Sans"/>
                <a:sym typeface="Open Sans"/>
              </a:rPr>
              <a:t>for local transports</a:t>
            </a:r>
          </a:p>
        </p:txBody>
      </p:sp>
      <p:sp>
        <p:nvSpPr>
          <p:cNvPr name="TextBox 17" id="17"/>
          <p:cNvSpPr txBox="true"/>
          <p:nvPr/>
        </p:nvSpPr>
        <p:spPr>
          <a:xfrm rot="0">
            <a:off x="102870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13" action="ppaction://hlinksldjump"/>
              </a:rPr>
              <a:t>Back to index</a:t>
            </a:r>
          </a:p>
        </p:txBody>
      </p:sp>
      <p:sp>
        <p:nvSpPr>
          <p:cNvPr name="TextBox 18" id="18"/>
          <p:cNvSpPr txBox="true"/>
          <p:nvPr/>
        </p:nvSpPr>
        <p:spPr>
          <a:xfrm rot="0">
            <a:off x="11322138" y="4562475"/>
            <a:ext cx="4800477" cy="485775"/>
          </a:xfrm>
          <a:prstGeom prst="rect">
            <a:avLst/>
          </a:prstGeom>
        </p:spPr>
        <p:txBody>
          <a:bodyPr anchor="t" rtlCol="false" tIns="0" lIns="0" bIns="0" rIns="0">
            <a:spAutoFit/>
          </a:bodyPr>
          <a:lstStyle/>
          <a:p>
            <a:pPr algn="l" marL="0" indent="0" lvl="0">
              <a:lnSpc>
                <a:spcPts val="3900"/>
              </a:lnSpc>
            </a:pPr>
            <a:r>
              <a:rPr lang="en-US" sz="3000">
                <a:solidFill>
                  <a:srgbClr val="FFFFFF"/>
                </a:solidFill>
                <a:latin typeface="Fahkwang Extra-Light"/>
                <a:ea typeface="Fahkwang Extra-Light"/>
                <a:cs typeface="Fahkwang Extra-Light"/>
                <a:sym typeface="Fahkwang Extra-Light"/>
              </a:rPr>
              <a:t>MOOVIT</a:t>
            </a:r>
          </a:p>
        </p:txBody>
      </p:sp>
      <p:sp>
        <p:nvSpPr>
          <p:cNvPr name="TextBox 19" id="19"/>
          <p:cNvSpPr txBox="true"/>
          <p:nvPr/>
        </p:nvSpPr>
        <p:spPr>
          <a:xfrm rot="0">
            <a:off x="13307271" y="5663796"/>
            <a:ext cx="5630690" cy="389255"/>
          </a:xfrm>
          <a:prstGeom prst="rect">
            <a:avLst/>
          </a:prstGeom>
        </p:spPr>
        <p:txBody>
          <a:bodyPr anchor="t" rtlCol="false" tIns="0" lIns="0" bIns="0" rIns="0">
            <a:spAutoFit/>
          </a:bodyPr>
          <a:lstStyle/>
          <a:p>
            <a:pPr algn="l" marL="0" indent="0" lvl="0">
              <a:lnSpc>
                <a:spcPts val="3219"/>
              </a:lnSpc>
              <a:spcBef>
                <a:spcPct val="0"/>
              </a:spcBef>
            </a:pPr>
            <a:r>
              <a:rPr lang="en-US" sz="2299">
                <a:solidFill>
                  <a:srgbClr val="FFFFFF"/>
                </a:solidFill>
                <a:latin typeface="Fahkwang Extra-Light"/>
                <a:ea typeface="Fahkwang Extra-Light"/>
                <a:cs typeface="Fahkwang Extra-Light"/>
                <a:sym typeface="Fahkwang Extra-Light"/>
              </a:rPr>
              <a:t>bus schedules and routes</a:t>
            </a:r>
          </a:p>
        </p:txBody>
      </p:sp>
      <p:sp>
        <p:nvSpPr>
          <p:cNvPr name="TextBox 20" id="20"/>
          <p:cNvSpPr txBox="true"/>
          <p:nvPr/>
        </p:nvSpPr>
        <p:spPr>
          <a:xfrm rot="0">
            <a:off x="11078208" y="6597622"/>
            <a:ext cx="4800477" cy="485775"/>
          </a:xfrm>
          <a:prstGeom prst="rect">
            <a:avLst/>
          </a:prstGeom>
        </p:spPr>
        <p:txBody>
          <a:bodyPr anchor="t" rtlCol="false" tIns="0" lIns="0" bIns="0" rIns="0">
            <a:spAutoFit/>
          </a:bodyPr>
          <a:lstStyle/>
          <a:p>
            <a:pPr algn="l" marL="0" indent="0" lvl="0">
              <a:lnSpc>
                <a:spcPts val="3900"/>
              </a:lnSpc>
            </a:pPr>
            <a:r>
              <a:rPr lang="en-US" sz="3000">
                <a:solidFill>
                  <a:srgbClr val="FFFFFF"/>
                </a:solidFill>
                <a:latin typeface="Fahkwang Extra-Light"/>
                <a:ea typeface="Fahkwang Extra-Light"/>
                <a:cs typeface="Fahkwang Extra-Light"/>
                <a:sym typeface="Fahkwang Extra-Light"/>
              </a:rPr>
              <a:t>WE BUS</a:t>
            </a:r>
          </a:p>
        </p:txBody>
      </p:sp>
      <p:sp>
        <p:nvSpPr>
          <p:cNvPr name="TextBox 21" id="21"/>
          <p:cNvSpPr txBox="true"/>
          <p:nvPr/>
        </p:nvSpPr>
        <p:spPr>
          <a:xfrm rot="0">
            <a:off x="10776613" y="990600"/>
            <a:ext cx="6609147" cy="850900"/>
          </a:xfrm>
          <a:prstGeom prst="rect">
            <a:avLst/>
          </a:prstGeom>
        </p:spPr>
        <p:txBody>
          <a:bodyPr anchor="t" rtlCol="false" tIns="0" lIns="0" bIns="0" rIns="0">
            <a:spAutoFit/>
          </a:bodyPr>
          <a:lstStyle/>
          <a:p>
            <a:pPr algn="l">
              <a:lnSpc>
                <a:spcPts val="3499"/>
              </a:lnSpc>
              <a:spcBef>
                <a:spcPct val="0"/>
              </a:spcBef>
            </a:pPr>
            <a:r>
              <a:rPr lang="en-US" sz="2499">
                <a:solidFill>
                  <a:srgbClr val="FFFFFF"/>
                </a:solidFill>
                <a:latin typeface="Fahkwang Extra-Light"/>
                <a:ea typeface="Fahkwang Extra-Light"/>
                <a:cs typeface="Fahkwang Extra-Light"/>
                <a:sym typeface="Fahkwang Extra-Light"/>
              </a:rPr>
              <a:t>G</a:t>
            </a:r>
            <a:r>
              <a:rPr lang="en-US" sz="2499">
                <a:solidFill>
                  <a:srgbClr val="FFFFFF"/>
                </a:solidFill>
                <a:latin typeface="Fahkwang Extra-Light"/>
                <a:ea typeface="Fahkwang Extra-Light"/>
                <a:cs typeface="Fahkwang Extra-Light"/>
                <a:sym typeface="Fahkwang Extra-Light"/>
              </a:rPr>
              <a:t>etting around Bologna on foot? </a:t>
            </a:r>
          </a:p>
          <a:p>
            <a:pPr algn="l">
              <a:lnSpc>
                <a:spcPts val="3499"/>
              </a:lnSpc>
              <a:spcBef>
                <a:spcPct val="0"/>
              </a:spcBef>
            </a:pPr>
            <a:r>
              <a:rPr lang="en-US" sz="2499">
                <a:solidFill>
                  <a:srgbClr val="FFFFFF"/>
                </a:solidFill>
                <a:latin typeface="Fahkwang Extra-Light"/>
                <a:ea typeface="Fahkwang Extra-Light"/>
                <a:cs typeface="Fahkwang Extra-Light"/>
                <a:sym typeface="Fahkwang Extra-Light"/>
              </a:rPr>
              <a:t>Google Maps makes it easy!</a:t>
            </a:r>
          </a:p>
        </p:txBody>
      </p:sp>
      <p:sp>
        <p:nvSpPr>
          <p:cNvPr name="Freeform 22" id="22"/>
          <p:cNvSpPr/>
          <p:nvPr/>
        </p:nvSpPr>
        <p:spPr>
          <a:xfrm flipH="false" flipV="false" rot="-937960">
            <a:off x="10287982" y="1567793"/>
            <a:ext cx="801173" cy="801173"/>
          </a:xfrm>
          <a:custGeom>
            <a:avLst/>
            <a:gdLst/>
            <a:ahLst/>
            <a:cxnLst/>
            <a:rect r="r" b="b" t="t" l="l"/>
            <a:pathLst>
              <a:path h="801173" w="801173">
                <a:moveTo>
                  <a:pt x="0" y="0"/>
                </a:moveTo>
                <a:lnTo>
                  <a:pt x="801173" y="0"/>
                </a:lnTo>
                <a:lnTo>
                  <a:pt x="801173" y="801173"/>
                </a:lnTo>
                <a:lnTo>
                  <a:pt x="0" y="801173"/>
                </a:lnTo>
                <a:lnTo>
                  <a:pt x="0" y="0"/>
                </a:lnTo>
                <a:close/>
              </a:path>
            </a:pathLst>
          </a:custGeom>
          <a:blipFill>
            <a:blip r:embed="rId14"/>
            <a:stretch>
              <a:fillRect l="0" t="0" r="0" b="0"/>
            </a:stretch>
          </a:blipFill>
        </p:spPr>
      </p:sp>
      <p:sp>
        <p:nvSpPr>
          <p:cNvPr name="Freeform 23" id="23"/>
          <p:cNvSpPr/>
          <p:nvPr/>
        </p:nvSpPr>
        <p:spPr>
          <a:xfrm flipH="false" flipV="false" rot="8767759">
            <a:off x="8985207" y="5481649"/>
            <a:ext cx="801173" cy="801173"/>
          </a:xfrm>
          <a:custGeom>
            <a:avLst/>
            <a:gdLst/>
            <a:ahLst/>
            <a:cxnLst/>
            <a:rect r="r" b="b" t="t" l="l"/>
            <a:pathLst>
              <a:path h="801173" w="801173">
                <a:moveTo>
                  <a:pt x="0" y="0"/>
                </a:moveTo>
                <a:lnTo>
                  <a:pt x="801174" y="0"/>
                </a:lnTo>
                <a:lnTo>
                  <a:pt x="801174" y="801173"/>
                </a:lnTo>
                <a:lnTo>
                  <a:pt x="0" y="801173"/>
                </a:lnTo>
                <a:lnTo>
                  <a:pt x="0" y="0"/>
                </a:lnTo>
                <a:close/>
              </a:path>
            </a:pathLst>
          </a:custGeom>
          <a:blipFill>
            <a:blip r:embed="rId14"/>
            <a:stretch>
              <a:fillRect l="0" t="0" r="0" b="0"/>
            </a:stretch>
          </a:blipFill>
        </p:spPr>
      </p:sp>
      <p:sp>
        <p:nvSpPr>
          <p:cNvPr name="Freeform 24" id="24"/>
          <p:cNvSpPr/>
          <p:nvPr/>
        </p:nvSpPr>
        <p:spPr>
          <a:xfrm flipH="false" flipV="false" rot="246674">
            <a:off x="1750118" y="8236632"/>
            <a:ext cx="801173" cy="801173"/>
          </a:xfrm>
          <a:custGeom>
            <a:avLst/>
            <a:gdLst/>
            <a:ahLst/>
            <a:cxnLst/>
            <a:rect r="r" b="b" t="t" l="l"/>
            <a:pathLst>
              <a:path h="801173" w="801173">
                <a:moveTo>
                  <a:pt x="0" y="0"/>
                </a:moveTo>
                <a:lnTo>
                  <a:pt x="801173" y="0"/>
                </a:lnTo>
                <a:lnTo>
                  <a:pt x="801173" y="801173"/>
                </a:lnTo>
                <a:lnTo>
                  <a:pt x="0" y="801173"/>
                </a:lnTo>
                <a:lnTo>
                  <a:pt x="0" y="0"/>
                </a:lnTo>
                <a:close/>
              </a:path>
            </a:pathLst>
          </a:custGeom>
          <a:blipFill>
            <a:blip r:embed="rId14"/>
            <a:stretch>
              <a:fillRect l="0" t="0" r="0" b="0"/>
            </a:stretch>
          </a:blipFill>
        </p:spPr>
      </p:sp>
      <p:sp>
        <p:nvSpPr>
          <p:cNvPr name="Freeform 25" id="25">
            <a:hlinkClick r:id="rId17"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26" id="26">
            <a:hlinkClick r:id="rId18"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sp>
        <p:nvSpPr>
          <p:cNvPr name="Freeform 2" id="2">
            <a:hlinkClick r:id="rId3" tooltip="https://www.tper.it/content/gli-abbonati"/>
          </p:cNvPr>
          <p:cNvSpPr/>
          <p:nvPr/>
        </p:nvSpPr>
        <p:spPr>
          <a:xfrm flipH="false" flipV="false" rot="0">
            <a:off x="13577679" y="2146446"/>
            <a:ext cx="1632228" cy="855873"/>
          </a:xfrm>
          <a:custGeom>
            <a:avLst/>
            <a:gdLst/>
            <a:ahLst/>
            <a:cxnLst/>
            <a:rect r="r" b="b" t="t" l="l"/>
            <a:pathLst>
              <a:path h="855873" w="1632228">
                <a:moveTo>
                  <a:pt x="0" y="0"/>
                </a:moveTo>
                <a:lnTo>
                  <a:pt x="1632228" y="0"/>
                </a:lnTo>
                <a:lnTo>
                  <a:pt x="1632228" y="855873"/>
                </a:lnTo>
                <a:lnTo>
                  <a:pt x="0" y="855873"/>
                </a:lnTo>
                <a:lnTo>
                  <a:pt x="0" y="0"/>
                </a:lnTo>
                <a:close/>
              </a:path>
            </a:pathLst>
          </a:custGeom>
          <a:blipFill>
            <a:blip r:embed="rId2"/>
            <a:stretch>
              <a:fillRect l="0" t="0" r="0" b="0"/>
            </a:stretch>
          </a:blipFill>
        </p:spPr>
      </p:sp>
      <p:grpSp>
        <p:nvGrpSpPr>
          <p:cNvPr name="Group 3" id="3"/>
          <p:cNvGrpSpPr/>
          <p:nvPr/>
        </p:nvGrpSpPr>
        <p:grpSpPr>
          <a:xfrm rot="0">
            <a:off x="9327696" y="4975939"/>
            <a:ext cx="7570928" cy="3723631"/>
            <a:chOff x="0" y="0"/>
            <a:chExt cx="5122060" cy="2519197"/>
          </a:xfrm>
        </p:grpSpPr>
        <p:sp>
          <p:nvSpPr>
            <p:cNvPr name="Freeform 4" id="4"/>
            <p:cNvSpPr/>
            <p:nvPr/>
          </p:nvSpPr>
          <p:spPr>
            <a:xfrm flipH="false" flipV="false" rot="0">
              <a:off x="0" y="0"/>
              <a:ext cx="5122060" cy="2519197"/>
            </a:xfrm>
            <a:custGeom>
              <a:avLst/>
              <a:gdLst/>
              <a:ahLst/>
              <a:cxnLst/>
              <a:rect r="r" b="b" t="t" l="l"/>
              <a:pathLst>
                <a:path h="2519197" w="5122060">
                  <a:moveTo>
                    <a:pt x="0" y="0"/>
                  </a:moveTo>
                  <a:lnTo>
                    <a:pt x="5122060" y="0"/>
                  </a:lnTo>
                  <a:lnTo>
                    <a:pt x="5122060" y="2519197"/>
                  </a:lnTo>
                  <a:lnTo>
                    <a:pt x="0" y="2519197"/>
                  </a:lnTo>
                  <a:close/>
                </a:path>
              </a:pathLst>
            </a:custGeom>
            <a:solidFill>
              <a:srgbClr val="FFFFFF">
                <a:alpha val="25882"/>
              </a:srgbClr>
            </a:solidFill>
          </p:spPr>
        </p:sp>
      </p:grpSp>
      <p:sp>
        <p:nvSpPr>
          <p:cNvPr name="Freeform 5" id="5"/>
          <p:cNvSpPr/>
          <p:nvPr/>
        </p:nvSpPr>
        <p:spPr>
          <a:xfrm flipH="false" flipV="false" rot="0">
            <a:off x="15899012" y="599528"/>
            <a:ext cx="1266430" cy="2902236"/>
          </a:xfrm>
          <a:custGeom>
            <a:avLst/>
            <a:gdLst/>
            <a:ahLst/>
            <a:cxnLst/>
            <a:rect r="r" b="b" t="t" l="l"/>
            <a:pathLst>
              <a:path h="2902236" w="1266430">
                <a:moveTo>
                  <a:pt x="0" y="0"/>
                </a:moveTo>
                <a:lnTo>
                  <a:pt x="1266430" y="0"/>
                </a:lnTo>
                <a:lnTo>
                  <a:pt x="1266430" y="2902236"/>
                </a:lnTo>
                <a:lnTo>
                  <a:pt x="0" y="290223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803575">
            <a:off x="15125844" y="2656276"/>
            <a:ext cx="801173" cy="801173"/>
          </a:xfrm>
          <a:custGeom>
            <a:avLst/>
            <a:gdLst/>
            <a:ahLst/>
            <a:cxnLst/>
            <a:rect r="r" b="b" t="t" l="l"/>
            <a:pathLst>
              <a:path h="801173" w="801173">
                <a:moveTo>
                  <a:pt x="0" y="0"/>
                </a:moveTo>
                <a:lnTo>
                  <a:pt x="801173" y="0"/>
                </a:lnTo>
                <a:lnTo>
                  <a:pt x="801173" y="801173"/>
                </a:lnTo>
                <a:lnTo>
                  <a:pt x="0" y="801173"/>
                </a:lnTo>
                <a:lnTo>
                  <a:pt x="0" y="0"/>
                </a:lnTo>
                <a:close/>
              </a:path>
            </a:pathLst>
          </a:custGeom>
          <a:blipFill>
            <a:blip r:embed="rId6"/>
            <a:stretch>
              <a:fillRect l="0" t="0" r="0" b="0"/>
            </a:stretch>
          </a:blipFill>
        </p:spPr>
      </p:sp>
      <p:sp>
        <p:nvSpPr>
          <p:cNvPr name="Freeform 7" id="7"/>
          <p:cNvSpPr/>
          <p:nvPr/>
        </p:nvSpPr>
        <p:spPr>
          <a:xfrm flipH="false" flipV="false" rot="0">
            <a:off x="6825637" y="985250"/>
            <a:ext cx="4636726" cy="3178265"/>
          </a:xfrm>
          <a:custGeom>
            <a:avLst/>
            <a:gdLst/>
            <a:ahLst/>
            <a:cxnLst/>
            <a:rect r="r" b="b" t="t" l="l"/>
            <a:pathLst>
              <a:path h="3178265" w="4636726">
                <a:moveTo>
                  <a:pt x="0" y="0"/>
                </a:moveTo>
                <a:lnTo>
                  <a:pt x="4636726" y="0"/>
                </a:lnTo>
                <a:lnTo>
                  <a:pt x="4636726" y="3178265"/>
                </a:lnTo>
                <a:lnTo>
                  <a:pt x="0" y="317826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8" id="8"/>
          <p:cNvSpPr txBox="true"/>
          <p:nvPr/>
        </p:nvSpPr>
        <p:spPr>
          <a:xfrm rot="0">
            <a:off x="1170617" y="5392549"/>
            <a:ext cx="6783534" cy="3046730"/>
          </a:xfrm>
          <a:prstGeom prst="rect">
            <a:avLst/>
          </a:prstGeom>
        </p:spPr>
        <p:txBody>
          <a:bodyPr anchor="t" rtlCol="false" tIns="0" lIns="0" bIns="0" rIns="0">
            <a:spAutoFit/>
          </a:bodyPr>
          <a:lstStyle/>
          <a:p>
            <a:pPr algn="l" marL="474979" indent="-237490" lvl="1">
              <a:lnSpc>
                <a:spcPts val="2199"/>
              </a:lnSpc>
              <a:buFont typeface="Arial"/>
              <a:buChar char="•"/>
            </a:pPr>
            <a:r>
              <a:rPr lang="en-US" sz="2199">
                <a:solidFill>
                  <a:srgbClr val="FFFFFF"/>
                </a:solidFill>
                <a:latin typeface="Fahkwang Extra-Light"/>
                <a:ea typeface="Fahkwang Extra-Light"/>
                <a:cs typeface="Fahkwang Extra-Light"/>
                <a:sym typeface="Fahkwang Extra-Light"/>
              </a:rPr>
              <a:t>Buy your bus tick</a:t>
            </a:r>
            <a:r>
              <a:rPr lang="en-US" sz="2199">
                <a:solidFill>
                  <a:srgbClr val="FFFFFF"/>
                </a:solidFill>
                <a:latin typeface="Fahkwang Extra-Light"/>
                <a:ea typeface="Fahkwang Extra-Light"/>
                <a:cs typeface="Fahkwang Extra-Light"/>
                <a:sym typeface="Fahkwang Extra-Light"/>
              </a:rPr>
              <a:t>et directly on board with a contactless credit card</a:t>
            </a:r>
          </a:p>
          <a:p>
            <a:pPr algn="l">
              <a:lnSpc>
                <a:spcPts val="2199"/>
              </a:lnSpc>
            </a:pPr>
          </a:p>
          <a:p>
            <a:pPr algn="l" marL="474979" indent="-237490" lvl="1">
              <a:lnSpc>
                <a:spcPts val="2199"/>
              </a:lnSpc>
              <a:buFont typeface="Arial"/>
              <a:buChar char="•"/>
            </a:pPr>
            <a:r>
              <a:rPr lang="en-US" sz="2199">
                <a:solidFill>
                  <a:srgbClr val="FFFFFF"/>
                </a:solidFill>
                <a:latin typeface="Fahkwang Extra-Light"/>
                <a:ea typeface="Fahkwang Extra-Light"/>
                <a:cs typeface="Fahkwang Extra-Light"/>
                <a:sym typeface="Fahkwang Extra-Light"/>
              </a:rPr>
              <a:t>If you plan to travel frequently by bus, consider a pass</a:t>
            </a:r>
          </a:p>
          <a:p>
            <a:pPr algn="l">
              <a:lnSpc>
                <a:spcPts val="2199"/>
              </a:lnSpc>
            </a:pPr>
          </a:p>
          <a:p>
            <a:pPr algn="l" marL="474979" indent="-237490" lvl="1">
              <a:lnSpc>
                <a:spcPts val="2199"/>
              </a:lnSpc>
              <a:buFont typeface="Arial"/>
              <a:buChar char="•"/>
            </a:pPr>
            <a:r>
              <a:rPr lang="en-US" sz="2199">
                <a:solidFill>
                  <a:srgbClr val="FFFFFF"/>
                </a:solidFill>
                <a:latin typeface="Fahkwang Extra-Light"/>
                <a:ea typeface="Fahkwang Extra-Light"/>
                <a:cs typeface="Fahkwang Extra-Light"/>
                <a:sym typeface="Fahkwang Extra-Light"/>
              </a:rPr>
              <a:t>Visit the </a:t>
            </a:r>
            <a:r>
              <a:rPr lang="en-US" sz="2199" u="sng">
                <a:solidFill>
                  <a:srgbClr val="FFFFFF"/>
                </a:solidFill>
                <a:latin typeface="Fahkwang Extra-Light"/>
                <a:ea typeface="Fahkwang Extra-Light"/>
                <a:cs typeface="Fahkwang Extra-Light"/>
                <a:sym typeface="Fahkwang Extra-Light"/>
                <a:hlinkClick r:id="rId9" tooltip="https://www.tper.it"/>
              </a:rPr>
              <a:t>TPER</a:t>
            </a:r>
            <a:r>
              <a:rPr lang="en-US" sz="2199">
                <a:solidFill>
                  <a:srgbClr val="FFFFFF"/>
                </a:solidFill>
                <a:latin typeface="Fahkwang"/>
                <a:ea typeface="Fahkwang"/>
                <a:cs typeface="Fahkwang"/>
                <a:sym typeface="Fahkwang"/>
              </a:rPr>
              <a:t> </a:t>
            </a:r>
            <a:r>
              <a:rPr lang="en-US" sz="2199">
                <a:solidFill>
                  <a:srgbClr val="FFFFFF"/>
                </a:solidFill>
                <a:latin typeface="Fahkwang Extra-Light"/>
                <a:ea typeface="Fahkwang Extra-Light"/>
                <a:cs typeface="Fahkwang Extra-Light"/>
                <a:sym typeface="Fahkwang Extra-Light"/>
              </a:rPr>
              <a:t>website to explore all available options</a:t>
            </a:r>
          </a:p>
          <a:p>
            <a:pPr algn="l">
              <a:lnSpc>
                <a:spcPts val="2199"/>
              </a:lnSpc>
            </a:pPr>
          </a:p>
          <a:p>
            <a:pPr algn="l" marL="474979" indent="-237490" lvl="1">
              <a:lnSpc>
                <a:spcPts val="2199"/>
              </a:lnSpc>
              <a:buFont typeface="Arial"/>
              <a:buChar char="•"/>
            </a:pPr>
            <a:r>
              <a:rPr lang="en-US" sz="2199">
                <a:solidFill>
                  <a:srgbClr val="FFFFFF"/>
                </a:solidFill>
                <a:latin typeface="Fahkwang Extra-Light"/>
                <a:ea typeface="Fahkwang Extra-Light"/>
                <a:cs typeface="Fahkwang Extra-Light"/>
                <a:sym typeface="Fahkwang Extra-Light"/>
              </a:rPr>
              <a:t>Always have a ticket (or buy one on the bus): fines are high if you don’t</a:t>
            </a:r>
          </a:p>
        </p:txBody>
      </p:sp>
      <p:sp>
        <p:nvSpPr>
          <p:cNvPr name="TextBox 9" id="9"/>
          <p:cNvSpPr txBox="true"/>
          <p:nvPr/>
        </p:nvSpPr>
        <p:spPr>
          <a:xfrm rot="0">
            <a:off x="102870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10" action="ppaction://hlinksldjump"/>
              </a:rPr>
              <a:t>Back to index</a:t>
            </a:r>
          </a:p>
        </p:txBody>
      </p:sp>
      <p:sp>
        <p:nvSpPr>
          <p:cNvPr name="TextBox 10" id="10"/>
          <p:cNvSpPr txBox="true"/>
          <p:nvPr/>
        </p:nvSpPr>
        <p:spPr>
          <a:xfrm rot="0">
            <a:off x="9327696" y="5392549"/>
            <a:ext cx="7204531" cy="2770505"/>
          </a:xfrm>
          <a:prstGeom prst="rect">
            <a:avLst/>
          </a:prstGeom>
        </p:spPr>
        <p:txBody>
          <a:bodyPr anchor="t" rtlCol="false" tIns="0" lIns="0" bIns="0" rIns="0">
            <a:spAutoFit/>
          </a:bodyPr>
          <a:lstStyle/>
          <a:p>
            <a:pPr algn="l" marL="474979" indent="-237490" lvl="1">
              <a:lnSpc>
                <a:spcPts val="2199"/>
              </a:lnSpc>
              <a:buFont typeface="Arial"/>
              <a:buChar char="•"/>
            </a:pPr>
            <a:r>
              <a:rPr lang="en-US" sz="2199">
                <a:solidFill>
                  <a:srgbClr val="FFFFFF"/>
                </a:solidFill>
                <a:latin typeface="Fahkwang Extra-Light"/>
                <a:ea typeface="Fahkwang Extra-Light"/>
                <a:cs typeface="Fahkwang Extra-Light"/>
                <a:sym typeface="Fahkwang Extra-Light"/>
              </a:rPr>
              <a:t>Tickets bought outside the bus must be validated on board</a:t>
            </a:r>
          </a:p>
          <a:p>
            <a:pPr algn="l">
              <a:lnSpc>
                <a:spcPts val="2199"/>
              </a:lnSpc>
            </a:pPr>
          </a:p>
          <a:p>
            <a:pPr algn="l" marL="474979" indent="-237490" lvl="1">
              <a:lnSpc>
                <a:spcPts val="2199"/>
              </a:lnSpc>
              <a:buFont typeface="Arial"/>
              <a:buChar char="•"/>
            </a:pPr>
            <a:r>
              <a:rPr lang="en-US" sz="2199">
                <a:solidFill>
                  <a:srgbClr val="FFFFFF"/>
                </a:solidFill>
                <a:latin typeface="Fahkwang Extra-Light"/>
                <a:ea typeface="Fahkwang Extra-Light"/>
                <a:cs typeface="Fahkwang Extra-Light"/>
                <a:sym typeface="Fahkwang Extra-Light"/>
              </a:rPr>
              <a:t>Buses run often in the city center, but some lines to the suburbs are less frequent, so check schedules in advance</a:t>
            </a:r>
          </a:p>
          <a:p>
            <a:pPr algn="l">
              <a:lnSpc>
                <a:spcPts val="2199"/>
              </a:lnSpc>
            </a:pPr>
          </a:p>
          <a:p>
            <a:pPr algn="l" marL="474979" indent="-237490" lvl="1">
              <a:lnSpc>
                <a:spcPts val="2199"/>
              </a:lnSpc>
              <a:buFont typeface="Arial"/>
              <a:buChar char="•"/>
            </a:pPr>
            <a:r>
              <a:rPr lang="en-US" sz="2199">
                <a:solidFill>
                  <a:srgbClr val="FFFFFF"/>
                </a:solidFill>
                <a:latin typeface="Fahkwang Extra-Light"/>
                <a:ea typeface="Fahkwang Extra-Light"/>
                <a:cs typeface="Fahkwang Extra-Light"/>
                <a:sym typeface="Fahkwang Extra-Light"/>
              </a:rPr>
              <a:t>Bologna is divided into zones: urban tickets cover the center and nearby areas. Traveling outside the city requires an extra ticket or a multi-zone pass</a:t>
            </a:r>
          </a:p>
        </p:txBody>
      </p:sp>
      <p:grpSp>
        <p:nvGrpSpPr>
          <p:cNvPr name="Group 11" id="11"/>
          <p:cNvGrpSpPr/>
          <p:nvPr/>
        </p:nvGrpSpPr>
        <p:grpSpPr>
          <a:xfrm rot="0">
            <a:off x="1170617" y="4975939"/>
            <a:ext cx="7570928" cy="3723631"/>
            <a:chOff x="0" y="0"/>
            <a:chExt cx="5122060" cy="2519197"/>
          </a:xfrm>
        </p:grpSpPr>
        <p:sp>
          <p:nvSpPr>
            <p:cNvPr name="Freeform 12" id="12"/>
            <p:cNvSpPr/>
            <p:nvPr/>
          </p:nvSpPr>
          <p:spPr>
            <a:xfrm flipH="false" flipV="false" rot="0">
              <a:off x="0" y="0"/>
              <a:ext cx="5122060" cy="2519197"/>
            </a:xfrm>
            <a:custGeom>
              <a:avLst/>
              <a:gdLst/>
              <a:ahLst/>
              <a:cxnLst/>
              <a:rect r="r" b="b" t="t" l="l"/>
              <a:pathLst>
                <a:path h="2519197" w="5122060">
                  <a:moveTo>
                    <a:pt x="0" y="0"/>
                  </a:moveTo>
                  <a:lnTo>
                    <a:pt x="5122060" y="0"/>
                  </a:lnTo>
                  <a:lnTo>
                    <a:pt x="5122060" y="2519197"/>
                  </a:lnTo>
                  <a:lnTo>
                    <a:pt x="0" y="2519197"/>
                  </a:lnTo>
                  <a:close/>
                </a:path>
              </a:pathLst>
            </a:custGeom>
            <a:solidFill>
              <a:srgbClr val="FFFFFF">
                <a:alpha val="25882"/>
              </a:srgbClr>
            </a:solidFill>
          </p:spPr>
        </p:sp>
      </p:grpSp>
      <p:sp>
        <p:nvSpPr>
          <p:cNvPr name="Freeform 13" id="13">
            <a:hlinkClick r:id="rId13"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4" id="14">
            <a:hlinkClick r:id="rId14"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sp>
        <p:nvSpPr>
          <p:cNvPr name="TextBox 2" id="2"/>
          <p:cNvSpPr txBox="true"/>
          <p:nvPr/>
        </p:nvSpPr>
        <p:spPr>
          <a:xfrm rot="0">
            <a:off x="906316" y="2090930"/>
            <a:ext cx="6880425" cy="1974850"/>
          </a:xfrm>
          <a:prstGeom prst="rect">
            <a:avLst/>
          </a:prstGeom>
        </p:spPr>
        <p:txBody>
          <a:bodyPr anchor="t" rtlCol="false" tIns="0" lIns="0" bIns="0" rIns="0">
            <a:spAutoFit/>
          </a:bodyPr>
          <a:lstStyle/>
          <a:p>
            <a:pPr algn="l" marL="0" indent="0" lvl="0">
              <a:lnSpc>
                <a:spcPts val="5000"/>
              </a:lnSpc>
            </a:pPr>
            <a:r>
              <a:rPr lang="en-US" sz="5000">
                <a:solidFill>
                  <a:srgbClr val="FFFFFF"/>
                </a:solidFill>
                <a:latin typeface="Maharlika"/>
                <a:ea typeface="Maharlika"/>
                <a:cs typeface="Maharlika"/>
                <a:sym typeface="Maharlika"/>
              </a:rPr>
              <a:t>Move Smarter: Sharing Apps for Bologna</a:t>
            </a:r>
          </a:p>
        </p:txBody>
      </p:sp>
      <p:grpSp>
        <p:nvGrpSpPr>
          <p:cNvPr name="Group 3" id="3"/>
          <p:cNvGrpSpPr/>
          <p:nvPr/>
        </p:nvGrpSpPr>
        <p:grpSpPr>
          <a:xfrm rot="0">
            <a:off x="8379732" y="1729361"/>
            <a:ext cx="8830927" cy="1383555"/>
            <a:chOff x="0" y="0"/>
            <a:chExt cx="2933886" cy="459656"/>
          </a:xfrm>
        </p:grpSpPr>
        <p:sp>
          <p:nvSpPr>
            <p:cNvPr name="Freeform 4" id="4"/>
            <p:cNvSpPr/>
            <p:nvPr/>
          </p:nvSpPr>
          <p:spPr>
            <a:xfrm flipH="false" flipV="false" rot="0">
              <a:off x="0" y="0"/>
              <a:ext cx="2933885" cy="459656"/>
            </a:xfrm>
            <a:custGeom>
              <a:avLst/>
              <a:gdLst/>
              <a:ahLst/>
              <a:cxnLst/>
              <a:rect r="r" b="b" t="t" l="l"/>
              <a:pathLst>
                <a:path h="459656" w="2933885">
                  <a:moveTo>
                    <a:pt x="0" y="0"/>
                  </a:moveTo>
                  <a:lnTo>
                    <a:pt x="2933885" y="0"/>
                  </a:lnTo>
                  <a:lnTo>
                    <a:pt x="2933885" y="459656"/>
                  </a:lnTo>
                  <a:lnTo>
                    <a:pt x="0" y="459656"/>
                  </a:lnTo>
                  <a:close/>
                </a:path>
              </a:pathLst>
            </a:custGeom>
            <a:solidFill>
              <a:srgbClr val="FFFFFF">
                <a:alpha val="25882"/>
              </a:srgbClr>
            </a:solidFill>
          </p:spPr>
        </p:sp>
      </p:grpSp>
      <p:sp>
        <p:nvSpPr>
          <p:cNvPr name="Freeform 5" id="5">
            <a:hlinkClick r:id="rId3" tooltip="https://www.ridemovi.com/it/"/>
          </p:cNvPr>
          <p:cNvSpPr/>
          <p:nvPr/>
        </p:nvSpPr>
        <p:spPr>
          <a:xfrm flipH="false" flipV="false" rot="0">
            <a:off x="8466295" y="1777207"/>
            <a:ext cx="1324484" cy="1335709"/>
          </a:xfrm>
          <a:custGeom>
            <a:avLst/>
            <a:gdLst/>
            <a:ahLst/>
            <a:cxnLst/>
            <a:rect r="r" b="b" t="t" l="l"/>
            <a:pathLst>
              <a:path h="1335709" w="1324484">
                <a:moveTo>
                  <a:pt x="0" y="0"/>
                </a:moveTo>
                <a:lnTo>
                  <a:pt x="1324484" y="0"/>
                </a:lnTo>
                <a:lnTo>
                  <a:pt x="1324484" y="1335709"/>
                </a:lnTo>
                <a:lnTo>
                  <a:pt x="0" y="1335709"/>
                </a:lnTo>
                <a:lnTo>
                  <a:pt x="0" y="0"/>
                </a:lnTo>
                <a:close/>
              </a:path>
            </a:pathLst>
          </a:custGeom>
          <a:blipFill>
            <a:blip r:embed="rId2"/>
            <a:stretch>
              <a:fillRect l="0" t="0" r="0" b="0"/>
            </a:stretch>
          </a:blipFill>
        </p:spPr>
      </p:sp>
      <p:grpSp>
        <p:nvGrpSpPr>
          <p:cNvPr name="Group 6" id="6"/>
          <p:cNvGrpSpPr/>
          <p:nvPr/>
        </p:nvGrpSpPr>
        <p:grpSpPr>
          <a:xfrm rot="0">
            <a:off x="8379732" y="3357053"/>
            <a:ext cx="8830927" cy="1383555"/>
            <a:chOff x="0" y="0"/>
            <a:chExt cx="2933886" cy="459656"/>
          </a:xfrm>
        </p:grpSpPr>
        <p:sp>
          <p:nvSpPr>
            <p:cNvPr name="Freeform 7" id="7"/>
            <p:cNvSpPr/>
            <p:nvPr/>
          </p:nvSpPr>
          <p:spPr>
            <a:xfrm flipH="false" flipV="false" rot="0">
              <a:off x="0" y="0"/>
              <a:ext cx="2933885" cy="459656"/>
            </a:xfrm>
            <a:custGeom>
              <a:avLst/>
              <a:gdLst/>
              <a:ahLst/>
              <a:cxnLst/>
              <a:rect r="r" b="b" t="t" l="l"/>
              <a:pathLst>
                <a:path h="459656" w="2933885">
                  <a:moveTo>
                    <a:pt x="0" y="0"/>
                  </a:moveTo>
                  <a:lnTo>
                    <a:pt x="2933885" y="0"/>
                  </a:lnTo>
                  <a:lnTo>
                    <a:pt x="2933885" y="459656"/>
                  </a:lnTo>
                  <a:lnTo>
                    <a:pt x="0" y="459656"/>
                  </a:lnTo>
                  <a:close/>
                </a:path>
              </a:pathLst>
            </a:custGeom>
            <a:solidFill>
              <a:srgbClr val="FFFFFF">
                <a:alpha val="25882"/>
              </a:srgbClr>
            </a:solidFill>
          </p:spPr>
        </p:sp>
      </p:grpSp>
      <p:sp>
        <p:nvSpPr>
          <p:cNvPr name="Freeform 8" id="8">
            <a:hlinkClick r:id="rId5" tooltip="https://corrente.app"/>
          </p:cNvPr>
          <p:cNvSpPr/>
          <p:nvPr/>
        </p:nvSpPr>
        <p:spPr>
          <a:xfrm flipH="false" flipV="false" rot="0">
            <a:off x="8379732" y="3357053"/>
            <a:ext cx="2770282" cy="1352928"/>
          </a:xfrm>
          <a:custGeom>
            <a:avLst/>
            <a:gdLst/>
            <a:ahLst/>
            <a:cxnLst/>
            <a:rect r="r" b="b" t="t" l="l"/>
            <a:pathLst>
              <a:path h="1352928" w="2770282">
                <a:moveTo>
                  <a:pt x="0" y="0"/>
                </a:moveTo>
                <a:lnTo>
                  <a:pt x="2770282" y="0"/>
                </a:lnTo>
                <a:lnTo>
                  <a:pt x="2770282" y="1352929"/>
                </a:lnTo>
                <a:lnTo>
                  <a:pt x="0" y="1352929"/>
                </a:lnTo>
                <a:lnTo>
                  <a:pt x="0" y="0"/>
                </a:lnTo>
                <a:close/>
              </a:path>
            </a:pathLst>
          </a:custGeom>
          <a:blipFill>
            <a:blip r:embed="rId4"/>
            <a:stretch>
              <a:fillRect l="0" t="0" r="0" b="0"/>
            </a:stretch>
          </a:blipFill>
          <a:ln cap="rnd">
            <a:noFill/>
            <a:prstDash val="solid"/>
            <a:round/>
          </a:ln>
        </p:spPr>
      </p:sp>
      <p:grpSp>
        <p:nvGrpSpPr>
          <p:cNvPr name="Group 9" id="9"/>
          <p:cNvGrpSpPr/>
          <p:nvPr/>
        </p:nvGrpSpPr>
        <p:grpSpPr>
          <a:xfrm rot="0">
            <a:off x="8514936" y="6107452"/>
            <a:ext cx="8830927" cy="1383555"/>
            <a:chOff x="0" y="0"/>
            <a:chExt cx="2933886" cy="459656"/>
          </a:xfrm>
        </p:grpSpPr>
        <p:sp>
          <p:nvSpPr>
            <p:cNvPr name="Freeform 10" id="10"/>
            <p:cNvSpPr/>
            <p:nvPr/>
          </p:nvSpPr>
          <p:spPr>
            <a:xfrm flipH="false" flipV="false" rot="0">
              <a:off x="0" y="0"/>
              <a:ext cx="2933885" cy="459656"/>
            </a:xfrm>
            <a:custGeom>
              <a:avLst/>
              <a:gdLst/>
              <a:ahLst/>
              <a:cxnLst/>
              <a:rect r="r" b="b" t="t" l="l"/>
              <a:pathLst>
                <a:path h="459656" w="2933885">
                  <a:moveTo>
                    <a:pt x="0" y="0"/>
                  </a:moveTo>
                  <a:lnTo>
                    <a:pt x="2933885" y="0"/>
                  </a:lnTo>
                  <a:lnTo>
                    <a:pt x="2933885" y="459656"/>
                  </a:lnTo>
                  <a:lnTo>
                    <a:pt x="0" y="459656"/>
                  </a:lnTo>
                  <a:close/>
                </a:path>
              </a:pathLst>
            </a:custGeom>
            <a:solidFill>
              <a:srgbClr val="FFFFFF">
                <a:alpha val="25882"/>
              </a:srgbClr>
            </a:solidFill>
          </p:spPr>
        </p:sp>
      </p:grpSp>
      <p:sp>
        <p:nvSpPr>
          <p:cNvPr name="Freeform 11" id="11">
            <a:hlinkClick r:id="rId7" tooltip="https://enjoy.eni.com/it/bologna/home"/>
          </p:cNvPr>
          <p:cNvSpPr/>
          <p:nvPr/>
        </p:nvSpPr>
        <p:spPr>
          <a:xfrm flipH="false" flipV="false" rot="0">
            <a:off x="8599513" y="6298314"/>
            <a:ext cx="2022740" cy="1001829"/>
          </a:xfrm>
          <a:custGeom>
            <a:avLst/>
            <a:gdLst/>
            <a:ahLst/>
            <a:cxnLst/>
            <a:rect r="r" b="b" t="t" l="l"/>
            <a:pathLst>
              <a:path h="1001829" w="2022740">
                <a:moveTo>
                  <a:pt x="0" y="0"/>
                </a:moveTo>
                <a:lnTo>
                  <a:pt x="2022741" y="0"/>
                </a:lnTo>
                <a:lnTo>
                  <a:pt x="2022741" y="1001829"/>
                </a:lnTo>
                <a:lnTo>
                  <a:pt x="0" y="1001829"/>
                </a:lnTo>
                <a:lnTo>
                  <a:pt x="0" y="0"/>
                </a:lnTo>
                <a:close/>
              </a:path>
            </a:pathLst>
          </a:custGeom>
          <a:blipFill>
            <a:blip r:embed="rId6"/>
            <a:stretch>
              <a:fillRect l="0" t="0" r="0" b="0"/>
            </a:stretch>
          </a:blipFill>
          <a:ln cap="rnd">
            <a:noFill/>
            <a:prstDash val="solid"/>
            <a:round/>
          </a:ln>
        </p:spPr>
      </p:sp>
      <p:grpSp>
        <p:nvGrpSpPr>
          <p:cNvPr name="Group 12" id="12"/>
          <p:cNvGrpSpPr/>
          <p:nvPr/>
        </p:nvGrpSpPr>
        <p:grpSpPr>
          <a:xfrm rot="0">
            <a:off x="8514936" y="7704518"/>
            <a:ext cx="8830927" cy="1383555"/>
            <a:chOff x="0" y="0"/>
            <a:chExt cx="2933886" cy="459656"/>
          </a:xfrm>
        </p:grpSpPr>
        <p:sp>
          <p:nvSpPr>
            <p:cNvPr name="Freeform 13" id="13"/>
            <p:cNvSpPr/>
            <p:nvPr/>
          </p:nvSpPr>
          <p:spPr>
            <a:xfrm flipH="false" flipV="false" rot="0">
              <a:off x="0" y="0"/>
              <a:ext cx="2933885" cy="459656"/>
            </a:xfrm>
            <a:custGeom>
              <a:avLst/>
              <a:gdLst/>
              <a:ahLst/>
              <a:cxnLst/>
              <a:rect r="r" b="b" t="t" l="l"/>
              <a:pathLst>
                <a:path h="459656" w="2933885">
                  <a:moveTo>
                    <a:pt x="0" y="0"/>
                  </a:moveTo>
                  <a:lnTo>
                    <a:pt x="2933885" y="0"/>
                  </a:lnTo>
                  <a:lnTo>
                    <a:pt x="2933885" y="459656"/>
                  </a:lnTo>
                  <a:lnTo>
                    <a:pt x="0" y="459656"/>
                  </a:lnTo>
                  <a:close/>
                </a:path>
              </a:pathLst>
            </a:custGeom>
            <a:solidFill>
              <a:srgbClr val="FFFFFF">
                <a:alpha val="25882"/>
              </a:srgbClr>
            </a:solidFill>
          </p:spPr>
        </p:sp>
      </p:grpSp>
      <p:sp>
        <p:nvSpPr>
          <p:cNvPr name="Freeform 14" id="14">
            <a:hlinkClick r:id="rId8" tooltip="https://corrente.app"/>
          </p:cNvPr>
          <p:cNvSpPr/>
          <p:nvPr/>
        </p:nvSpPr>
        <p:spPr>
          <a:xfrm flipH="false" flipV="false" rot="0">
            <a:off x="8514936" y="7735144"/>
            <a:ext cx="2770282" cy="1352928"/>
          </a:xfrm>
          <a:custGeom>
            <a:avLst/>
            <a:gdLst/>
            <a:ahLst/>
            <a:cxnLst/>
            <a:rect r="r" b="b" t="t" l="l"/>
            <a:pathLst>
              <a:path h="1352928" w="2770282">
                <a:moveTo>
                  <a:pt x="0" y="0"/>
                </a:moveTo>
                <a:lnTo>
                  <a:pt x="2770282" y="0"/>
                </a:lnTo>
                <a:lnTo>
                  <a:pt x="2770282" y="1352928"/>
                </a:lnTo>
                <a:lnTo>
                  <a:pt x="0" y="1352928"/>
                </a:lnTo>
                <a:lnTo>
                  <a:pt x="0" y="0"/>
                </a:lnTo>
                <a:close/>
              </a:path>
            </a:pathLst>
          </a:custGeom>
          <a:blipFill>
            <a:blip r:embed="rId4"/>
            <a:stretch>
              <a:fillRect l="0" t="0" r="0" b="0"/>
            </a:stretch>
          </a:blipFill>
          <a:ln cap="rnd">
            <a:noFill/>
            <a:prstDash val="solid"/>
            <a:round/>
          </a:ln>
        </p:spPr>
      </p:sp>
      <p:sp>
        <p:nvSpPr>
          <p:cNvPr name="Freeform 15" id="15"/>
          <p:cNvSpPr/>
          <p:nvPr/>
        </p:nvSpPr>
        <p:spPr>
          <a:xfrm flipH="false" flipV="false" rot="8767759">
            <a:off x="7819630" y="2783254"/>
            <a:ext cx="801173" cy="801173"/>
          </a:xfrm>
          <a:custGeom>
            <a:avLst/>
            <a:gdLst/>
            <a:ahLst/>
            <a:cxnLst/>
            <a:rect r="r" b="b" t="t" l="l"/>
            <a:pathLst>
              <a:path h="801173" w="801173">
                <a:moveTo>
                  <a:pt x="0" y="0"/>
                </a:moveTo>
                <a:lnTo>
                  <a:pt x="801174" y="0"/>
                </a:lnTo>
                <a:lnTo>
                  <a:pt x="801174" y="801173"/>
                </a:lnTo>
                <a:lnTo>
                  <a:pt x="0" y="801173"/>
                </a:lnTo>
                <a:lnTo>
                  <a:pt x="0" y="0"/>
                </a:lnTo>
                <a:close/>
              </a:path>
            </a:pathLst>
          </a:custGeom>
          <a:blipFill>
            <a:blip r:embed="rId9"/>
            <a:stretch>
              <a:fillRect l="0" t="0" r="0" b="0"/>
            </a:stretch>
          </a:blipFill>
        </p:spPr>
      </p:sp>
      <p:grpSp>
        <p:nvGrpSpPr>
          <p:cNvPr name="Group 16" id="16"/>
          <p:cNvGrpSpPr/>
          <p:nvPr/>
        </p:nvGrpSpPr>
        <p:grpSpPr>
          <a:xfrm rot="0">
            <a:off x="661822" y="5915074"/>
            <a:ext cx="6019186" cy="3151865"/>
            <a:chOff x="0" y="0"/>
            <a:chExt cx="8025581" cy="4202486"/>
          </a:xfrm>
        </p:grpSpPr>
        <p:sp>
          <p:nvSpPr>
            <p:cNvPr name="Freeform 17" id="17"/>
            <p:cNvSpPr/>
            <p:nvPr/>
          </p:nvSpPr>
          <p:spPr>
            <a:xfrm flipH="false" flipV="false" rot="0">
              <a:off x="0" y="0"/>
              <a:ext cx="8025581" cy="4202486"/>
            </a:xfrm>
            <a:custGeom>
              <a:avLst/>
              <a:gdLst/>
              <a:ahLst/>
              <a:cxnLst/>
              <a:rect r="r" b="b" t="t" l="l"/>
              <a:pathLst>
                <a:path h="4202486" w="8025581">
                  <a:moveTo>
                    <a:pt x="0" y="0"/>
                  </a:moveTo>
                  <a:lnTo>
                    <a:pt x="8025581" y="0"/>
                  </a:lnTo>
                  <a:lnTo>
                    <a:pt x="8025581" y="4202486"/>
                  </a:lnTo>
                  <a:lnTo>
                    <a:pt x="0" y="420248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8" id="18"/>
            <p:cNvSpPr/>
            <p:nvPr/>
          </p:nvSpPr>
          <p:spPr>
            <a:xfrm flipH="false" flipV="false" rot="0">
              <a:off x="3152426" y="1218551"/>
              <a:ext cx="752900" cy="1019939"/>
            </a:xfrm>
            <a:custGeom>
              <a:avLst/>
              <a:gdLst/>
              <a:ahLst/>
              <a:cxnLst/>
              <a:rect r="r" b="b" t="t" l="l"/>
              <a:pathLst>
                <a:path h="1019939" w="752900">
                  <a:moveTo>
                    <a:pt x="0" y="0"/>
                  </a:moveTo>
                  <a:lnTo>
                    <a:pt x="752900" y="0"/>
                  </a:lnTo>
                  <a:lnTo>
                    <a:pt x="752900" y="1019939"/>
                  </a:lnTo>
                  <a:lnTo>
                    <a:pt x="0" y="101993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9" id="19"/>
            <p:cNvSpPr txBox="true"/>
            <p:nvPr/>
          </p:nvSpPr>
          <p:spPr>
            <a:xfrm rot="0">
              <a:off x="955922" y="1782683"/>
              <a:ext cx="6166200" cy="1364422"/>
            </a:xfrm>
            <a:prstGeom prst="rect">
              <a:avLst/>
            </a:prstGeom>
          </p:spPr>
          <p:txBody>
            <a:bodyPr anchor="t" rtlCol="false" tIns="0" lIns="0" bIns="0" rIns="0">
              <a:spAutoFit/>
            </a:bodyPr>
            <a:lstStyle/>
            <a:p>
              <a:pPr algn="l">
                <a:lnSpc>
                  <a:spcPts val="2718"/>
                </a:lnSpc>
              </a:pPr>
              <a:r>
                <a:rPr lang="en-US" sz="2090">
                  <a:solidFill>
                    <a:srgbClr val="FFFFFF"/>
                  </a:solidFill>
                  <a:latin typeface="Fahkwang Extra-Light"/>
                  <a:ea typeface="Fahkwang Extra-Light"/>
                  <a:cs typeface="Fahkwang Extra-Light"/>
                  <a:sym typeface="Fahkwang Extra-Light"/>
                </a:rPr>
                <a:t>Got a bike? </a:t>
              </a:r>
            </a:p>
            <a:p>
              <a:pPr algn="l">
                <a:lnSpc>
                  <a:spcPts val="2718"/>
                </a:lnSpc>
              </a:pPr>
              <a:r>
                <a:rPr lang="en-US" sz="2090">
                  <a:solidFill>
                    <a:srgbClr val="FFFFFF"/>
                  </a:solidFill>
                  <a:latin typeface="Fahkwang Extra-Light"/>
                  <a:ea typeface="Fahkwang Extra-Light"/>
                  <a:cs typeface="Fahkwang Extra-Light"/>
                  <a:sym typeface="Fahkwang Extra-Light"/>
                </a:rPr>
                <a:t>Lock it up and keep it visible!</a:t>
              </a:r>
            </a:p>
            <a:p>
              <a:pPr algn="l">
                <a:lnSpc>
                  <a:spcPts val="2718"/>
                </a:lnSpc>
                <a:spcBef>
                  <a:spcPct val="0"/>
                </a:spcBef>
              </a:pPr>
              <a:r>
                <a:rPr lang="en-US" sz="2090">
                  <a:solidFill>
                    <a:srgbClr val="FFFFFF"/>
                  </a:solidFill>
                  <a:latin typeface="Fahkwang Extra-Light"/>
                  <a:ea typeface="Fahkwang Extra-Light"/>
                  <a:cs typeface="Fahkwang Extra-Light"/>
                  <a:sym typeface="Fahkwang Extra-Light"/>
                </a:rPr>
                <a:t>Bike theft is common in Bologna. </a:t>
              </a:r>
            </a:p>
          </p:txBody>
        </p:sp>
      </p:grpSp>
      <p:sp>
        <p:nvSpPr>
          <p:cNvPr name="Freeform 20" id="20"/>
          <p:cNvSpPr/>
          <p:nvPr/>
        </p:nvSpPr>
        <p:spPr>
          <a:xfrm flipH="false" flipV="false" rot="8767759">
            <a:off x="8172089" y="7138612"/>
            <a:ext cx="801173" cy="801173"/>
          </a:xfrm>
          <a:custGeom>
            <a:avLst/>
            <a:gdLst/>
            <a:ahLst/>
            <a:cxnLst/>
            <a:rect r="r" b="b" t="t" l="l"/>
            <a:pathLst>
              <a:path h="801173" w="801173">
                <a:moveTo>
                  <a:pt x="0" y="0"/>
                </a:moveTo>
                <a:lnTo>
                  <a:pt x="801174" y="0"/>
                </a:lnTo>
                <a:lnTo>
                  <a:pt x="801174" y="801173"/>
                </a:lnTo>
                <a:lnTo>
                  <a:pt x="0" y="801173"/>
                </a:lnTo>
                <a:lnTo>
                  <a:pt x="0" y="0"/>
                </a:lnTo>
                <a:close/>
              </a:path>
            </a:pathLst>
          </a:custGeom>
          <a:blipFill>
            <a:blip r:embed="rId9"/>
            <a:stretch>
              <a:fillRect l="0" t="0" r="0" b="0"/>
            </a:stretch>
          </a:blipFill>
        </p:spPr>
      </p:sp>
      <p:sp>
        <p:nvSpPr>
          <p:cNvPr name="Freeform 21" id="21">
            <a:hlinkClick r:id="rId16"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2" id="22">
            <a:hlinkClick r:id="rId17"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23" id="23"/>
          <p:cNvSpPr txBox="true"/>
          <p:nvPr/>
        </p:nvSpPr>
        <p:spPr>
          <a:xfrm rot="0">
            <a:off x="13857842" y="589225"/>
            <a:ext cx="3062139" cy="485775"/>
          </a:xfrm>
          <a:prstGeom prst="rect">
            <a:avLst/>
          </a:prstGeom>
        </p:spPr>
        <p:txBody>
          <a:bodyPr anchor="t" rtlCol="false" tIns="0" lIns="0" bIns="0" rIns="0">
            <a:spAutoFit/>
          </a:bodyPr>
          <a:lstStyle/>
          <a:p>
            <a:pPr algn="ctr">
              <a:lnSpc>
                <a:spcPts val="3900"/>
              </a:lnSpc>
              <a:spcBef>
                <a:spcPct val="0"/>
              </a:spcBef>
            </a:pPr>
            <a:r>
              <a:rPr lang="en-US" b="true" sz="3000">
                <a:solidFill>
                  <a:srgbClr val="FFFFFF"/>
                </a:solidFill>
                <a:latin typeface="Fahkwang Bold"/>
                <a:ea typeface="Fahkwang Bold"/>
                <a:cs typeface="Fahkwang Bold"/>
                <a:sym typeface="Fahkwang Bold"/>
              </a:rPr>
              <a:t>USEFUL APPS</a:t>
            </a:r>
          </a:p>
        </p:txBody>
      </p:sp>
      <p:sp>
        <p:nvSpPr>
          <p:cNvPr name="TextBox 24" id="24"/>
          <p:cNvSpPr txBox="true"/>
          <p:nvPr/>
        </p:nvSpPr>
        <p:spPr>
          <a:xfrm rot="0">
            <a:off x="11422208" y="1748632"/>
            <a:ext cx="3711660" cy="485775"/>
          </a:xfrm>
          <a:prstGeom prst="rect">
            <a:avLst/>
          </a:prstGeom>
        </p:spPr>
        <p:txBody>
          <a:bodyPr anchor="t" rtlCol="false" tIns="0" lIns="0" bIns="0" rIns="0">
            <a:spAutoFit/>
          </a:bodyPr>
          <a:lstStyle/>
          <a:p>
            <a:pPr algn="l" marL="0" indent="0" lvl="0">
              <a:lnSpc>
                <a:spcPts val="3900"/>
              </a:lnSpc>
            </a:pPr>
            <a:r>
              <a:rPr lang="en-US" sz="3000">
                <a:solidFill>
                  <a:srgbClr val="FFFFFF"/>
                </a:solidFill>
                <a:latin typeface="Fahkwang"/>
                <a:ea typeface="Fahkwang"/>
                <a:cs typeface="Fahkwang"/>
                <a:sym typeface="Fahkwang"/>
              </a:rPr>
              <a:t>RIDEMOVI</a:t>
            </a:r>
          </a:p>
        </p:txBody>
      </p:sp>
      <p:sp>
        <p:nvSpPr>
          <p:cNvPr name="TextBox 25" id="25"/>
          <p:cNvSpPr txBox="true"/>
          <p:nvPr/>
        </p:nvSpPr>
        <p:spPr>
          <a:xfrm rot="0">
            <a:off x="11422208" y="2186782"/>
            <a:ext cx="5630690" cy="789305"/>
          </a:xfrm>
          <a:prstGeom prst="rect">
            <a:avLst/>
          </a:prstGeom>
        </p:spPr>
        <p:txBody>
          <a:bodyPr anchor="t" rtlCol="false" tIns="0" lIns="0" bIns="0" rIns="0">
            <a:spAutoFit/>
          </a:bodyPr>
          <a:lstStyle/>
          <a:p>
            <a:pPr algn="l" marL="0" indent="0" lvl="0">
              <a:lnSpc>
                <a:spcPts val="3219"/>
              </a:lnSpc>
              <a:spcBef>
                <a:spcPct val="0"/>
              </a:spcBef>
            </a:pPr>
            <a:r>
              <a:rPr lang="en-US" b="true" sz="2299">
                <a:solidFill>
                  <a:srgbClr val="FFFFFF"/>
                </a:solidFill>
                <a:latin typeface="Fahkwang Bold"/>
                <a:ea typeface="Fahkwang Bold"/>
                <a:cs typeface="Fahkwang Bold"/>
                <a:sym typeface="Fahkwang Bold"/>
              </a:rPr>
              <a:t>bike</a:t>
            </a:r>
            <a:r>
              <a:rPr lang="en-US" sz="2299">
                <a:solidFill>
                  <a:srgbClr val="FFFFFF"/>
                </a:solidFill>
                <a:latin typeface="Fahkwang Extra-Light"/>
                <a:ea typeface="Fahkwang Extra-Light"/>
                <a:cs typeface="Fahkwang Extra-Light"/>
                <a:sym typeface="Fahkwang Extra-Light"/>
              </a:rPr>
              <a:t>-sharing service with classic and electric bikes.</a:t>
            </a:r>
          </a:p>
        </p:txBody>
      </p:sp>
      <p:sp>
        <p:nvSpPr>
          <p:cNvPr name="TextBox 26" id="26"/>
          <p:cNvSpPr txBox="true"/>
          <p:nvPr/>
        </p:nvSpPr>
        <p:spPr>
          <a:xfrm rot="0">
            <a:off x="11628610" y="3482527"/>
            <a:ext cx="3711660" cy="485775"/>
          </a:xfrm>
          <a:prstGeom prst="rect">
            <a:avLst/>
          </a:prstGeom>
        </p:spPr>
        <p:txBody>
          <a:bodyPr anchor="t" rtlCol="false" tIns="0" lIns="0" bIns="0" rIns="0">
            <a:spAutoFit/>
          </a:bodyPr>
          <a:lstStyle/>
          <a:p>
            <a:pPr algn="l" marL="0" indent="0" lvl="0">
              <a:lnSpc>
                <a:spcPts val="3900"/>
              </a:lnSpc>
            </a:pPr>
            <a:r>
              <a:rPr lang="en-US" sz="3000">
                <a:solidFill>
                  <a:srgbClr val="FFFFFF"/>
                </a:solidFill>
                <a:latin typeface="Fahkwang"/>
                <a:ea typeface="Fahkwang"/>
                <a:cs typeface="Fahkwang"/>
                <a:sym typeface="Fahkwang"/>
              </a:rPr>
              <a:t>CORRENTE</a:t>
            </a:r>
          </a:p>
        </p:txBody>
      </p:sp>
      <p:sp>
        <p:nvSpPr>
          <p:cNvPr name="TextBox 27" id="27"/>
          <p:cNvSpPr txBox="true"/>
          <p:nvPr/>
        </p:nvSpPr>
        <p:spPr>
          <a:xfrm rot="0">
            <a:off x="11628610" y="3920677"/>
            <a:ext cx="5630690" cy="789305"/>
          </a:xfrm>
          <a:prstGeom prst="rect">
            <a:avLst/>
          </a:prstGeom>
        </p:spPr>
        <p:txBody>
          <a:bodyPr anchor="t" rtlCol="false" tIns="0" lIns="0" bIns="0" rIns="0">
            <a:spAutoFit/>
          </a:bodyPr>
          <a:lstStyle/>
          <a:p>
            <a:pPr algn="l" marL="0" indent="0" lvl="0">
              <a:lnSpc>
                <a:spcPts val="3219"/>
              </a:lnSpc>
              <a:spcBef>
                <a:spcPct val="0"/>
              </a:spcBef>
            </a:pPr>
            <a:r>
              <a:rPr lang="en-US" sz="2299">
                <a:solidFill>
                  <a:srgbClr val="FFFFFF"/>
                </a:solidFill>
                <a:latin typeface="Fahkwang Extra-Light"/>
                <a:ea typeface="Fahkwang Extra-Light"/>
                <a:cs typeface="Fahkwang Extra-Light"/>
                <a:sym typeface="Fahkwang Extra-Light"/>
              </a:rPr>
              <a:t>sharing service for electric bikes, scooters, and cars.</a:t>
            </a:r>
          </a:p>
        </p:txBody>
      </p:sp>
      <p:sp>
        <p:nvSpPr>
          <p:cNvPr name="TextBox 28" id="28"/>
          <p:cNvSpPr txBox="true"/>
          <p:nvPr/>
        </p:nvSpPr>
        <p:spPr>
          <a:xfrm rot="0">
            <a:off x="14286194" y="971550"/>
            <a:ext cx="3172718" cy="481330"/>
          </a:xfrm>
          <a:prstGeom prst="rect">
            <a:avLst/>
          </a:prstGeom>
        </p:spPr>
        <p:txBody>
          <a:bodyPr anchor="t" rtlCol="false" tIns="0" lIns="0" bIns="0" rIns="0">
            <a:spAutoFit/>
          </a:bodyPr>
          <a:lstStyle/>
          <a:p>
            <a:pPr algn="ctr">
              <a:lnSpc>
                <a:spcPts val="3920"/>
              </a:lnSpc>
            </a:pPr>
            <a:r>
              <a:rPr lang="en-US" sz="2800">
                <a:solidFill>
                  <a:srgbClr val="FFFFFF"/>
                </a:solidFill>
                <a:latin typeface="Open Sans"/>
                <a:ea typeface="Open Sans"/>
                <a:cs typeface="Open Sans"/>
                <a:sym typeface="Open Sans"/>
              </a:rPr>
              <a:t>for sharing</a:t>
            </a:r>
          </a:p>
        </p:txBody>
      </p:sp>
      <p:sp>
        <p:nvSpPr>
          <p:cNvPr name="TextBox 29" id="29"/>
          <p:cNvSpPr txBox="true"/>
          <p:nvPr/>
        </p:nvSpPr>
        <p:spPr>
          <a:xfrm rot="0">
            <a:off x="906316" y="5797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18" action="ppaction://hlinksldjump"/>
              </a:rPr>
              <a:t>Back to index</a:t>
            </a:r>
          </a:p>
        </p:txBody>
      </p:sp>
      <p:sp>
        <p:nvSpPr>
          <p:cNvPr name="TextBox 30" id="30"/>
          <p:cNvSpPr txBox="true"/>
          <p:nvPr/>
        </p:nvSpPr>
        <p:spPr>
          <a:xfrm rot="0">
            <a:off x="9359925" y="9307147"/>
            <a:ext cx="7189589" cy="611505"/>
          </a:xfrm>
          <a:prstGeom prst="rect">
            <a:avLst/>
          </a:prstGeom>
        </p:spPr>
        <p:txBody>
          <a:bodyPr anchor="t" rtlCol="false" tIns="0" lIns="0" bIns="0" rIns="0">
            <a:spAutoFit/>
          </a:bodyPr>
          <a:lstStyle/>
          <a:p>
            <a:pPr algn="ctr">
              <a:lnSpc>
                <a:spcPts val="2520"/>
              </a:lnSpc>
              <a:spcBef>
                <a:spcPct val="0"/>
              </a:spcBef>
            </a:pPr>
            <a:r>
              <a:rPr lang="en-US" sz="1800">
                <a:solidFill>
                  <a:srgbClr val="FFFFFF"/>
                </a:solidFill>
                <a:latin typeface="Fahkwang Extra-Light"/>
                <a:ea typeface="Fahkwang Extra-Light"/>
                <a:cs typeface="Fahkwang Extra-Light"/>
                <a:sym typeface="Fahkwang Extra-Light"/>
              </a:rPr>
              <a:t>Download the apps to learn about rules, prices, and subscriptions.</a:t>
            </a:r>
          </a:p>
          <a:p>
            <a:pPr algn="ctr">
              <a:lnSpc>
                <a:spcPts val="2520"/>
              </a:lnSpc>
              <a:spcBef>
                <a:spcPct val="0"/>
              </a:spcBef>
            </a:pPr>
            <a:r>
              <a:rPr lang="en-US" sz="1800">
                <a:solidFill>
                  <a:srgbClr val="FFFFFF"/>
                </a:solidFill>
                <a:latin typeface="Fahkwang Extra-Light"/>
                <a:ea typeface="Fahkwang Extra-Light"/>
                <a:cs typeface="Fahkwang Extra-Light"/>
                <a:sym typeface="Fahkwang Extra-Light"/>
              </a:rPr>
              <a:t>Click on the icons</a:t>
            </a:r>
          </a:p>
        </p:txBody>
      </p:sp>
      <p:sp>
        <p:nvSpPr>
          <p:cNvPr name="TextBox 31" id="31"/>
          <p:cNvSpPr txBox="true"/>
          <p:nvPr/>
        </p:nvSpPr>
        <p:spPr>
          <a:xfrm rot="0">
            <a:off x="11557411" y="6126722"/>
            <a:ext cx="3711660" cy="485775"/>
          </a:xfrm>
          <a:prstGeom prst="rect">
            <a:avLst/>
          </a:prstGeom>
        </p:spPr>
        <p:txBody>
          <a:bodyPr anchor="t" rtlCol="false" tIns="0" lIns="0" bIns="0" rIns="0">
            <a:spAutoFit/>
          </a:bodyPr>
          <a:lstStyle/>
          <a:p>
            <a:pPr algn="l" marL="0" indent="0" lvl="0">
              <a:lnSpc>
                <a:spcPts val="3900"/>
              </a:lnSpc>
            </a:pPr>
            <a:r>
              <a:rPr lang="en-US" sz="3000">
                <a:solidFill>
                  <a:srgbClr val="FFFFFF"/>
                </a:solidFill>
                <a:latin typeface="Fahkwang"/>
                <a:ea typeface="Fahkwang"/>
                <a:cs typeface="Fahkwang"/>
                <a:sym typeface="Fahkwang"/>
              </a:rPr>
              <a:t>ENJOY</a:t>
            </a:r>
          </a:p>
        </p:txBody>
      </p:sp>
      <p:sp>
        <p:nvSpPr>
          <p:cNvPr name="TextBox 32" id="32"/>
          <p:cNvSpPr txBox="true"/>
          <p:nvPr/>
        </p:nvSpPr>
        <p:spPr>
          <a:xfrm rot="0">
            <a:off x="11557411" y="6564872"/>
            <a:ext cx="5630690" cy="789305"/>
          </a:xfrm>
          <a:prstGeom prst="rect">
            <a:avLst/>
          </a:prstGeom>
        </p:spPr>
        <p:txBody>
          <a:bodyPr anchor="t" rtlCol="false" tIns="0" lIns="0" bIns="0" rIns="0">
            <a:spAutoFit/>
          </a:bodyPr>
          <a:lstStyle/>
          <a:p>
            <a:pPr algn="l" marL="0" indent="0" lvl="0">
              <a:lnSpc>
                <a:spcPts val="3219"/>
              </a:lnSpc>
              <a:spcBef>
                <a:spcPct val="0"/>
              </a:spcBef>
            </a:pPr>
            <a:r>
              <a:rPr lang="en-US" sz="2299">
                <a:solidFill>
                  <a:srgbClr val="FFFFFF"/>
                </a:solidFill>
                <a:latin typeface="Fahkwang Extra-Light"/>
                <a:ea typeface="Fahkwang Extra-Light"/>
                <a:cs typeface="Fahkwang Extra-Light"/>
                <a:sym typeface="Fahkwang Extra-Light"/>
              </a:rPr>
              <a:t>car-sharing service with petrol or electric cars.</a:t>
            </a:r>
          </a:p>
        </p:txBody>
      </p:sp>
      <p:sp>
        <p:nvSpPr>
          <p:cNvPr name="TextBox 33" id="33"/>
          <p:cNvSpPr txBox="true"/>
          <p:nvPr/>
        </p:nvSpPr>
        <p:spPr>
          <a:xfrm rot="0">
            <a:off x="11763814" y="7860617"/>
            <a:ext cx="3711660" cy="485775"/>
          </a:xfrm>
          <a:prstGeom prst="rect">
            <a:avLst/>
          </a:prstGeom>
        </p:spPr>
        <p:txBody>
          <a:bodyPr anchor="t" rtlCol="false" tIns="0" lIns="0" bIns="0" rIns="0">
            <a:spAutoFit/>
          </a:bodyPr>
          <a:lstStyle/>
          <a:p>
            <a:pPr algn="l" marL="0" indent="0" lvl="0">
              <a:lnSpc>
                <a:spcPts val="3900"/>
              </a:lnSpc>
            </a:pPr>
            <a:r>
              <a:rPr lang="en-US" sz="3000">
                <a:solidFill>
                  <a:srgbClr val="FFFFFF"/>
                </a:solidFill>
                <a:latin typeface="Fahkwang"/>
                <a:ea typeface="Fahkwang"/>
                <a:cs typeface="Fahkwang"/>
                <a:sym typeface="Fahkwang"/>
              </a:rPr>
              <a:t>CORRENTE</a:t>
            </a:r>
          </a:p>
        </p:txBody>
      </p:sp>
      <p:sp>
        <p:nvSpPr>
          <p:cNvPr name="TextBox 34" id="34"/>
          <p:cNvSpPr txBox="true"/>
          <p:nvPr/>
        </p:nvSpPr>
        <p:spPr>
          <a:xfrm rot="0">
            <a:off x="11763814" y="8498792"/>
            <a:ext cx="5630690" cy="389255"/>
          </a:xfrm>
          <a:prstGeom prst="rect">
            <a:avLst/>
          </a:prstGeom>
        </p:spPr>
        <p:txBody>
          <a:bodyPr anchor="t" rtlCol="false" tIns="0" lIns="0" bIns="0" rIns="0">
            <a:spAutoFit/>
          </a:bodyPr>
          <a:lstStyle/>
          <a:p>
            <a:pPr algn="l" marL="0" indent="0" lvl="0">
              <a:lnSpc>
                <a:spcPts val="3219"/>
              </a:lnSpc>
              <a:spcBef>
                <a:spcPct val="0"/>
              </a:spcBef>
            </a:pPr>
            <a:r>
              <a:rPr lang="en-US" sz="2299">
                <a:solidFill>
                  <a:srgbClr val="FFFFFF"/>
                </a:solidFill>
                <a:latin typeface="Fahkwang Extra-Light"/>
                <a:ea typeface="Fahkwang Extra-Light"/>
                <a:cs typeface="Fahkwang Extra-Light"/>
                <a:sym typeface="Fahkwang Extra-Light"/>
              </a:rPr>
              <a:t>fully electric car-sharing service</a:t>
            </a:r>
          </a:p>
        </p:txBody>
      </p:sp>
      <p:sp>
        <p:nvSpPr>
          <p:cNvPr name="TextBox 35" id="35"/>
          <p:cNvSpPr txBox="true"/>
          <p:nvPr/>
        </p:nvSpPr>
        <p:spPr>
          <a:xfrm rot="0">
            <a:off x="8555374" y="5562622"/>
            <a:ext cx="1243608" cy="485775"/>
          </a:xfrm>
          <a:prstGeom prst="rect">
            <a:avLst/>
          </a:prstGeom>
        </p:spPr>
        <p:txBody>
          <a:bodyPr anchor="t" rtlCol="false" tIns="0" lIns="0" bIns="0" rIns="0">
            <a:spAutoFit/>
          </a:bodyPr>
          <a:lstStyle/>
          <a:p>
            <a:pPr algn="ctr">
              <a:lnSpc>
                <a:spcPts val="3900"/>
              </a:lnSpc>
              <a:spcBef>
                <a:spcPct val="0"/>
              </a:spcBef>
            </a:pPr>
            <a:r>
              <a:rPr lang="en-US" b="true" sz="3000">
                <a:solidFill>
                  <a:srgbClr val="FFFFFF"/>
                </a:solidFill>
                <a:latin typeface="Fahkwang Bold"/>
                <a:ea typeface="Fahkwang Bold"/>
                <a:cs typeface="Fahkwang Bold"/>
                <a:sym typeface="Fahkwang Bold"/>
              </a:rPr>
              <a:t>CARS</a:t>
            </a:r>
          </a:p>
        </p:txBody>
      </p:sp>
      <p:sp>
        <p:nvSpPr>
          <p:cNvPr name="TextBox 36" id="36"/>
          <p:cNvSpPr txBox="true"/>
          <p:nvPr/>
        </p:nvSpPr>
        <p:spPr>
          <a:xfrm rot="0">
            <a:off x="8379732" y="1181417"/>
            <a:ext cx="2753320" cy="495300"/>
          </a:xfrm>
          <a:prstGeom prst="rect">
            <a:avLst/>
          </a:prstGeom>
        </p:spPr>
        <p:txBody>
          <a:bodyPr anchor="t" rtlCol="false" tIns="0" lIns="0" bIns="0" rIns="0">
            <a:spAutoFit/>
          </a:bodyPr>
          <a:lstStyle/>
          <a:p>
            <a:pPr algn="ctr">
              <a:lnSpc>
                <a:spcPts val="4199"/>
              </a:lnSpc>
              <a:spcBef>
                <a:spcPct val="0"/>
              </a:spcBef>
            </a:pPr>
            <a:r>
              <a:rPr lang="en-US" b="true" sz="2999">
                <a:solidFill>
                  <a:srgbClr val="FFFFFF"/>
                </a:solidFill>
                <a:latin typeface="Fahkwang Bold"/>
                <a:ea typeface="Fahkwang Bold"/>
                <a:cs typeface="Fahkwang Bold"/>
                <a:sym typeface="Fahkwang Bold"/>
              </a:rPr>
              <a:t>Bike &amp; others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sp>
        <p:nvSpPr>
          <p:cNvPr name="Freeform 2" id="2"/>
          <p:cNvSpPr/>
          <p:nvPr/>
        </p:nvSpPr>
        <p:spPr>
          <a:xfrm flipH="false" flipV="false" rot="0">
            <a:off x="1028700" y="4664147"/>
            <a:ext cx="1040017" cy="958706"/>
          </a:xfrm>
          <a:custGeom>
            <a:avLst/>
            <a:gdLst/>
            <a:ahLst/>
            <a:cxnLst/>
            <a:rect r="r" b="b" t="t" l="l"/>
            <a:pathLst>
              <a:path h="958706" w="1040017">
                <a:moveTo>
                  <a:pt x="0" y="0"/>
                </a:moveTo>
                <a:lnTo>
                  <a:pt x="1040017" y="0"/>
                </a:lnTo>
                <a:lnTo>
                  <a:pt x="1040017" y="958706"/>
                </a:lnTo>
                <a:lnTo>
                  <a:pt x="0" y="9587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8558584" y="7888765"/>
            <a:ext cx="8879568" cy="1383555"/>
            <a:chOff x="0" y="0"/>
            <a:chExt cx="11839423" cy="1844739"/>
          </a:xfrm>
        </p:grpSpPr>
        <p:grpSp>
          <p:nvGrpSpPr>
            <p:cNvPr name="Group 4" id="4"/>
            <p:cNvGrpSpPr/>
            <p:nvPr/>
          </p:nvGrpSpPr>
          <p:grpSpPr>
            <a:xfrm rot="0">
              <a:off x="0" y="0"/>
              <a:ext cx="11774569" cy="1844739"/>
              <a:chOff x="0" y="0"/>
              <a:chExt cx="2933886" cy="459656"/>
            </a:xfrm>
          </p:grpSpPr>
          <p:sp>
            <p:nvSpPr>
              <p:cNvPr name="Freeform 5" id="5"/>
              <p:cNvSpPr/>
              <p:nvPr/>
            </p:nvSpPr>
            <p:spPr>
              <a:xfrm flipH="false" flipV="false" rot="0">
                <a:off x="0" y="0"/>
                <a:ext cx="2933885" cy="459656"/>
              </a:xfrm>
              <a:custGeom>
                <a:avLst/>
                <a:gdLst/>
                <a:ahLst/>
                <a:cxnLst/>
                <a:rect r="r" b="b" t="t" l="l"/>
                <a:pathLst>
                  <a:path h="459656" w="2933885">
                    <a:moveTo>
                      <a:pt x="0" y="0"/>
                    </a:moveTo>
                    <a:lnTo>
                      <a:pt x="2933885" y="0"/>
                    </a:lnTo>
                    <a:lnTo>
                      <a:pt x="2933885" y="459656"/>
                    </a:lnTo>
                    <a:lnTo>
                      <a:pt x="0" y="459656"/>
                    </a:lnTo>
                    <a:close/>
                  </a:path>
                </a:pathLst>
              </a:custGeom>
              <a:solidFill>
                <a:srgbClr val="FFFFFF">
                  <a:alpha val="25882"/>
                </a:srgbClr>
              </a:solidFill>
            </p:spPr>
          </p:sp>
        </p:grpSp>
        <p:sp>
          <p:nvSpPr>
            <p:cNvPr name="TextBox 6" id="6"/>
            <p:cNvSpPr txBox="true"/>
            <p:nvPr/>
          </p:nvSpPr>
          <p:spPr>
            <a:xfrm rot="0">
              <a:off x="4331837" y="176823"/>
              <a:ext cx="4948880" cy="638175"/>
            </a:xfrm>
            <a:prstGeom prst="rect">
              <a:avLst/>
            </a:prstGeom>
          </p:spPr>
          <p:txBody>
            <a:bodyPr anchor="t" rtlCol="false" tIns="0" lIns="0" bIns="0" rIns="0">
              <a:spAutoFit/>
            </a:bodyPr>
            <a:lstStyle/>
            <a:p>
              <a:pPr algn="l" marL="0" indent="0" lvl="0">
                <a:lnSpc>
                  <a:spcPts val="3900"/>
                </a:lnSpc>
              </a:pPr>
              <a:r>
                <a:rPr lang="en-US" sz="3000">
                  <a:solidFill>
                    <a:srgbClr val="FFFFFF"/>
                  </a:solidFill>
                  <a:latin typeface="Fahkwang"/>
                  <a:ea typeface="Fahkwang"/>
                  <a:cs typeface="Fahkwang"/>
                  <a:sym typeface="Fahkwang"/>
                </a:rPr>
                <a:t>CAR SERVICES</a:t>
              </a:r>
            </a:p>
          </p:txBody>
        </p:sp>
        <p:sp>
          <p:nvSpPr>
            <p:cNvPr name="TextBox 7" id="7"/>
            <p:cNvSpPr txBox="true"/>
            <p:nvPr/>
          </p:nvSpPr>
          <p:spPr>
            <a:xfrm rot="0">
              <a:off x="4331837" y="767373"/>
              <a:ext cx="7507586" cy="1036532"/>
            </a:xfrm>
            <a:prstGeom prst="rect">
              <a:avLst/>
            </a:prstGeom>
          </p:spPr>
          <p:txBody>
            <a:bodyPr anchor="t" rtlCol="false" tIns="0" lIns="0" bIns="0" rIns="0">
              <a:spAutoFit/>
            </a:bodyPr>
            <a:lstStyle/>
            <a:p>
              <a:pPr algn="l" marL="0" indent="0" lvl="0">
                <a:lnSpc>
                  <a:spcPts val="3219"/>
                </a:lnSpc>
                <a:spcBef>
                  <a:spcPct val="0"/>
                </a:spcBef>
              </a:pPr>
              <a:r>
                <a:rPr lang="en-US" sz="2299">
                  <a:solidFill>
                    <a:srgbClr val="FFFFFF"/>
                  </a:solidFill>
                  <a:latin typeface="Fahkwang Extra-Light"/>
                  <a:ea typeface="Fahkwang Extra-Light"/>
                  <a:cs typeface="Fahkwang Extra-Light"/>
                  <a:sym typeface="Fahkwang Extra-Light"/>
                </a:rPr>
                <a:t>sharing service for electric bikes, scooters, and cars.</a:t>
              </a:r>
            </a:p>
          </p:txBody>
        </p:sp>
      </p:grpSp>
      <p:sp>
        <p:nvSpPr>
          <p:cNvPr name="Freeform 8" id="8">
            <a:hlinkClick r:id="rId5" tooltip="http://www.cosepuri.it/divisione-auto/bologna/"/>
          </p:cNvPr>
          <p:cNvSpPr/>
          <p:nvPr/>
        </p:nvSpPr>
        <p:spPr>
          <a:xfrm flipH="false" flipV="false" rot="0">
            <a:off x="8764986" y="8150699"/>
            <a:ext cx="2878458" cy="859686"/>
          </a:xfrm>
          <a:custGeom>
            <a:avLst/>
            <a:gdLst/>
            <a:ahLst/>
            <a:cxnLst/>
            <a:rect r="r" b="b" t="t" l="l"/>
            <a:pathLst>
              <a:path h="859686" w="2878458">
                <a:moveTo>
                  <a:pt x="0" y="0"/>
                </a:moveTo>
                <a:lnTo>
                  <a:pt x="2878458" y="0"/>
                </a:lnTo>
                <a:lnTo>
                  <a:pt x="2878458" y="859686"/>
                </a:lnTo>
                <a:lnTo>
                  <a:pt x="0" y="859686"/>
                </a:lnTo>
                <a:lnTo>
                  <a:pt x="0" y="0"/>
                </a:lnTo>
                <a:close/>
              </a:path>
            </a:pathLst>
          </a:custGeom>
          <a:blipFill>
            <a:blip r:embed="rId4"/>
            <a:stretch>
              <a:fillRect l="0" t="-6804" r="-2151" b="0"/>
            </a:stretch>
          </a:blipFill>
        </p:spPr>
      </p:sp>
      <p:sp>
        <p:nvSpPr>
          <p:cNvPr name="TextBox 9" id="9"/>
          <p:cNvSpPr txBox="true"/>
          <p:nvPr/>
        </p:nvSpPr>
        <p:spPr>
          <a:xfrm rot="0">
            <a:off x="906316" y="1590603"/>
            <a:ext cx="6880425" cy="1974850"/>
          </a:xfrm>
          <a:prstGeom prst="rect">
            <a:avLst/>
          </a:prstGeom>
        </p:spPr>
        <p:txBody>
          <a:bodyPr anchor="t" rtlCol="false" tIns="0" lIns="0" bIns="0" rIns="0">
            <a:spAutoFit/>
          </a:bodyPr>
          <a:lstStyle/>
          <a:p>
            <a:pPr algn="l" marL="0" indent="0" lvl="0">
              <a:lnSpc>
                <a:spcPts val="5000"/>
              </a:lnSpc>
            </a:pPr>
            <a:r>
              <a:rPr lang="en-US" sz="5000">
                <a:solidFill>
                  <a:srgbClr val="FFFFFF"/>
                </a:solidFill>
                <a:latin typeface="Maharlika"/>
                <a:ea typeface="Maharlika"/>
                <a:cs typeface="Maharlika"/>
                <a:sym typeface="Maharlika"/>
              </a:rPr>
              <a:t>Bologna has a reliable public transport system</a:t>
            </a:r>
          </a:p>
        </p:txBody>
      </p:sp>
      <p:sp>
        <p:nvSpPr>
          <p:cNvPr name="TextBox 10" id="10"/>
          <p:cNvSpPr txBox="true"/>
          <p:nvPr/>
        </p:nvSpPr>
        <p:spPr>
          <a:xfrm rot="0">
            <a:off x="1028700" y="5853590"/>
            <a:ext cx="6635656" cy="1847215"/>
          </a:xfrm>
          <a:prstGeom prst="rect">
            <a:avLst/>
          </a:prstGeom>
        </p:spPr>
        <p:txBody>
          <a:bodyPr anchor="t" rtlCol="false" tIns="0" lIns="0" bIns="0" rIns="0">
            <a:spAutoFit/>
          </a:bodyPr>
          <a:lstStyle/>
          <a:p>
            <a:pPr algn="just" marL="0" indent="0" lvl="0">
              <a:lnSpc>
                <a:spcPts val="2990"/>
              </a:lnSpc>
              <a:spcBef>
                <a:spcPct val="0"/>
              </a:spcBef>
            </a:pPr>
            <a:r>
              <a:rPr lang="en-US" sz="2300" strike="noStrike" u="none">
                <a:solidFill>
                  <a:srgbClr val="FFFFFF"/>
                </a:solidFill>
                <a:latin typeface="Fahkwang Extra-Light"/>
                <a:ea typeface="Fahkwang Extra-Light"/>
                <a:cs typeface="Fahkwang Extra-Light"/>
                <a:sym typeface="Fahkwang Extra-Light"/>
              </a:rPr>
              <a:t>Taxis in Bologna are limited, especially at night, so it’s good to have alternatives. </a:t>
            </a:r>
          </a:p>
          <a:p>
            <a:pPr algn="just" marL="0" indent="0" lvl="0">
              <a:lnSpc>
                <a:spcPts val="2990"/>
              </a:lnSpc>
              <a:spcBef>
                <a:spcPct val="0"/>
              </a:spcBef>
            </a:pPr>
            <a:r>
              <a:rPr lang="en-US" sz="2300" strike="noStrike" u="none">
                <a:solidFill>
                  <a:srgbClr val="FFFFFF"/>
                </a:solidFill>
                <a:latin typeface="Fahkwang Extra-Light"/>
                <a:ea typeface="Fahkwang Extra-Light"/>
                <a:cs typeface="Fahkwang Extra-Light"/>
                <a:sym typeface="Fahkwang Extra-Light"/>
              </a:rPr>
              <a:t>You can’t request a regular taxi via Uber, but Uber Black offers premium rides 24/7 with upfront pricing for last-minute trips.</a:t>
            </a:r>
          </a:p>
        </p:txBody>
      </p:sp>
      <p:sp>
        <p:nvSpPr>
          <p:cNvPr name="TextBox 11" id="11"/>
          <p:cNvSpPr txBox="true"/>
          <p:nvPr/>
        </p:nvSpPr>
        <p:spPr>
          <a:xfrm rot="0">
            <a:off x="872828"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6" action="ppaction://hlinksldjump"/>
              </a:rPr>
              <a:t>Back to index</a:t>
            </a:r>
          </a:p>
        </p:txBody>
      </p:sp>
      <p:sp>
        <p:nvSpPr>
          <p:cNvPr name="TextBox 12" id="12"/>
          <p:cNvSpPr txBox="true"/>
          <p:nvPr/>
        </p:nvSpPr>
        <p:spPr>
          <a:xfrm rot="0">
            <a:off x="9007178" y="1442775"/>
            <a:ext cx="8680416" cy="4789805"/>
          </a:xfrm>
          <a:prstGeom prst="rect">
            <a:avLst/>
          </a:prstGeom>
        </p:spPr>
        <p:txBody>
          <a:bodyPr anchor="t" rtlCol="false" tIns="0" lIns="0" bIns="0" rIns="0">
            <a:spAutoFit/>
          </a:bodyPr>
          <a:lstStyle/>
          <a:p>
            <a:pPr algn="l">
              <a:lnSpc>
                <a:spcPts val="3220"/>
              </a:lnSpc>
              <a:spcBef>
                <a:spcPct val="0"/>
              </a:spcBef>
            </a:pPr>
            <a:r>
              <a:rPr lang="en-US" b="true" sz="2300">
                <a:solidFill>
                  <a:srgbClr val="FFFFFF"/>
                </a:solidFill>
                <a:latin typeface="Fahkwang Bold"/>
                <a:ea typeface="Fahkwang Bold"/>
                <a:cs typeface="Fahkwang Bold"/>
                <a:sym typeface="Fahkwang Bold"/>
              </a:rPr>
              <a:t>TaxiClick Easy </a:t>
            </a:r>
          </a:p>
          <a:p>
            <a:pPr algn="l">
              <a:lnSpc>
                <a:spcPts val="3220"/>
              </a:lnSpc>
              <a:spcBef>
                <a:spcPct val="0"/>
              </a:spcBef>
            </a:pPr>
            <a:r>
              <a:rPr lang="en-US" sz="2300">
                <a:solidFill>
                  <a:srgbClr val="FFFFFF"/>
                </a:solidFill>
                <a:latin typeface="Fahkwang Extra-Light"/>
                <a:ea typeface="Fahkwang Extra-Light"/>
                <a:cs typeface="Fahkwang Extra-Light"/>
                <a:sym typeface="Fahkwang Extra-Light"/>
              </a:rPr>
              <a:t>App to call a taxi via smartphone</a:t>
            </a:r>
          </a:p>
          <a:p>
            <a:pPr algn="l">
              <a:lnSpc>
                <a:spcPts val="3220"/>
              </a:lnSpc>
              <a:spcBef>
                <a:spcPct val="0"/>
              </a:spcBef>
            </a:pPr>
          </a:p>
          <a:p>
            <a:pPr algn="l">
              <a:lnSpc>
                <a:spcPts val="3220"/>
              </a:lnSpc>
              <a:spcBef>
                <a:spcPct val="0"/>
              </a:spcBef>
            </a:pPr>
            <a:r>
              <a:rPr lang="en-US" b="true" sz="2300">
                <a:solidFill>
                  <a:srgbClr val="FFFFFF"/>
                </a:solidFill>
                <a:latin typeface="Fahkwang Bold"/>
                <a:ea typeface="Fahkwang Bold"/>
                <a:cs typeface="Fahkwang Bold"/>
                <a:sym typeface="Fahkwang Bold"/>
              </a:rPr>
              <a:t>COTABO </a:t>
            </a:r>
            <a:r>
              <a:rPr lang="en-US" sz="2300">
                <a:solidFill>
                  <a:srgbClr val="FFFFFF"/>
                </a:solidFill>
                <a:latin typeface="Fahkwang Extra-Light"/>
                <a:ea typeface="Fahkwang Extra-Light"/>
                <a:cs typeface="Fahkwang Extra-Light"/>
                <a:sym typeface="Fahkwang Extra-Light"/>
              </a:rPr>
              <a:t>(Cooperativa Taxisti Bolognesi)</a:t>
            </a:r>
          </a:p>
          <a:p>
            <a:pPr algn="l">
              <a:lnSpc>
                <a:spcPts val="3220"/>
              </a:lnSpc>
              <a:spcBef>
                <a:spcPct val="0"/>
              </a:spcBef>
            </a:pPr>
            <a:r>
              <a:rPr lang="en-US" sz="2300">
                <a:solidFill>
                  <a:srgbClr val="FFFFFF"/>
                </a:solidFill>
                <a:latin typeface="Fahkwang Extra-Light"/>
                <a:ea typeface="Fahkwang Extra-Light"/>
                <a:cs typeface="Fahkwang Extra-Light"/>
                <a:sym typeface="Fahkwang Extra-Light"/>
              </a:rPr>
              <a:t> Tel. 051-372727</a:t>
            </a:r>
          </a:p>
          <a:p>
            <a:pPr algn="l">
              <a:lnSpc>
                <a:spcPts val="3220"/>
              </a:lnSpc>
              <a:spcBef>
                <a:spcPct val="0"/>
              </a:spcBef>
            </a:pPr>
            <a:r>
              <a:rPr lang="en-US" sz="2300">
                <a:solidFill>
                  <a:srgbClr val="FFFFFF"/>
                </a:solidFill>
                <a:latin typeface="Fahkwang Extra-Light"/>
                <a:ea typeface="Fahkwang Extra-Light"/>
                <a:cs typeface="Fahkwang Extra-Light"/>
                <a:sym typeface="Fahkwang Extra-Light"/>
              </a:rPr>
              <a:t> </a:t>
            </a:r>
          </a:p>
          <a:p>
            <a:pPr algn="l">
              <a:lnSpc>
                <a:spcPts val="3220"/>
              </a:lnSpc>
              <a:spcBef>
                <a:spcPct val="0"/>
              </a:spcBef>
            </a:pPr>
            <a:r>
              <a:rPr lang="en-US" b="true" sz="2300">
                <a:solidFill>
                  <a:srgbClr val="FFFFFF"/>
                </a:solidFill>
                <a:latin typeface="Fahkwang Bold"/>
                <a:ea typeface="Fahkwang Bold"/>
                <a:cs typeface="Fahkwang Bold"/>
                <a:sym typeface="Fahkwang Bold"/>
              </a:rPr>
              <a:t>CAT </a:t>
            </a:r>
            <a:r>
              <a:rPr lang="en-US" sz="2300">
                <a:solidFill>
                  <a:srgbClr val="FFFFFF"/>
                </a:solidFill>
                <a:latin typeface="Fahkwang Extra-Light"/>
                <a:ea typeface="Fahkwang Extra-Light"/>
                <a:cs typeface="Fahkwang Extra-Light"/>
                <a:sym typeface="Fahkwang Extra-Light"/>
              </a:rPr>
              <a:t>Radiotaxi Bologna </a:t>
            </a:r>
          </a:p>
          <a:p>
            <a:pPr algn="l">
              <a:lnSpc>
                <a:spcPts val="3220"/>
              </a:lnSpc>
              <a:spcBef>
                <a:spcPct val="0"/>
              </a:spcBef>
            </a:pPr>
            <a:r>
              <a:rPr lang="en-US" sz="2300">
                <a:solidFill>
                  <a:srgbClr val="FFFFFF"/>
                </a:solidFill>
                <a:latin typeface="Fahkwang Extra-Light"/>
                <a:ea typeface="Fahkwang Extra-Light"/>
                <a:cs typeface="Fahkwang Extra-Light"/>
                <a:sym typeface="Fahkwang Extra-Light"/>
              </a:rPr>
              <a:t>Tel. 051-4590</a:t>
            </a:r>
          </a:p>
          <a:p>
            <a:pPr algn="l">
              <a:lnSpc>
                <a:spcPts val="3220"/>
              </a:lnSpc>
              <a:spcBef>
                <a:spcPct val="0"/>
              </a:spcBef>
            </a:pPr>
            <a:r>
              <a:rPr lang="en-US" sz="2300">
                <a:solidFill>
                  <a:srgbClr val="FFFFFF"/>
                </a:solidFill>
                <a:latin typeface="Fahkwang Extra-Light"/>
                <a:ea typeface="Fahkwang Extra-Light"/>
                <a:cs typeface="Fahkwang Extra-Light"/>
                <a:sym typeface="Fahkwang Extra-Light"/>
              </a:rPr>
              <a:t>TAXI 051-0909 – Available 24/7 in Bologna</a:t>
            </a:r>
          </a:p>
          <a:p>
            <a:pPr algn="l">
              <a:lnSpc>
                <a:spcPts val="3220"/>
              </a:lnSpc>
              <a:spcBef>
                <a:spcPct val="0"/>
              </a:spcBef>
            </a:pPr>
            <a:r>
              <a:rPr lang="en-US" sz="2300">
                <a:solidFill>
                  <a:srgbClr val="FFFFFF"/>
                </a:solidFill>
                <a:latin typeface="Fahkwang Extra-Light"/>
                <a:ea typeface="Fahkwang Extra-Light"/>
                <a:cs typeface="Fahkwang Extra-Light"/>
                <a:sym typeface="Fahkwang Extra-Light"/>
              </a:rPr>
              <a:t>or</a:t>
            </a:r>
          </a:p>
          <a:p>
            <a:pPr algn="l">
              <a:lnSpc>
                <a:spcPts val="3220"/>
              </a:lnSpc>
              <a:spcBef>
                <a:spcPct val="0"/>
              </a:spcBef>
            </a:pPr>
            <a:r>
              <a:rPr lang="en-US" b="true" sz="2300">
                <a:solidFill>
                  <a:srgbClr val="FFFFFF"/>
                </a:solidFill>
                <a:latin typeface="Fahkwang Bold"/>
                <a:ea typeface="Fahkwang Bold"/>
                <a:cs typeface="Fahkwang Bold"/>
                <a:sym typeface="Fahkwang Bold"/>
              </a:rPr>
              <a:t>INTAXI APP</a:t>
            </a:r>
            <a:r>
              <a:rPr lang="en-US" sz="2300">
                <a:solidFill>
                  <a:srgbClr val="FFFFFF"/>
                </a:solidFill>
                <a:latin typeface="Fahkwang Extra-Light"/>
                <a:ea typeface="Fahkwang Extra-Light"/>
                <a:cs typeface="Fahkwang Extra-Light"/>
                <a:sym typeface="Fahkwang Extra-Light"/>
              </a:rPr>
              <a:t>: </a:t>
            </a:r>
            <a:r>
              <a:rPr lang="en-US" sz="2300" u="sng">
                <a:solidFill>
                  <a:srgbClr val="FFFFFF"/>
                </a:solidFill>
                <a:latin typeface="Fahkwang Extra-Light"/>
                <a:ea typeface="Fahkwang Extra-Light"/>
                <a:cs typeface="Fahkwang Extra-Light"/>
                <a:sym typeface="Fahkwang Extra-Light"/>
                <a:hlinkClick r:id="rId7" tooltip="http://www.intaxi.it"/>
              </a:rPr>
              <a:t>www.intaxi.it</a:t>
            </a:r>
            <a:r>
              <a:rPr lang="en-US" sz="2300">
                <a:solidFill>
                  <a:srgbClr val="FFFFFF"/>
                </a:solidFill>
                <a:latin typeface="Fahkwang Extra-Light"/>
                <a:ea typeface="Fahkwang Extra-Light"/>
                <a:cs typeface="Fahkwang Extra-Light"/>
                <a:sym typeface="Fahkwang Extra-Light"/>
              </a:rPr>
              <a:t> – or via SMS/WhatsApp: +39 3202041047</a:t>
            </a:r>
          </a:p>
        </p:txBody>
      </p:sp>
      <p:sp>
        <p:nvSpPr>
          <p:cNvPr name="TextBox 13" id="13"/>
          <p:cNvSpPr txBox="true"/>
          <p:nvPr/>
        </p:nvSpPr>
        <p:spPr>
          <a:xfrm rot="0">
            <a:off x="10214091" y="7033778"/>
            <a:ext cx="5568553" cy="495300"/>
          </a:xfrm>
          <a:prstGeom prst="rect">
            <a:avLst/>
          </a:prstGeom>
        </p:spPr>
        <p:txBody>
          <a:bodyPr anchor="t" rtlCol="false" tIns="0" lIns="0" bIns="0" rIns="0">
            <a:spAutoFit/>
          </a:bodyPr>
          <a:lstStyle/>
          <a:p>
            <a:pPr algn="l">
              <a:lnSpc>
                <a:spcPts val="4199"/>
              </a:lnSpc>
              <a:spcBef>
                <a:spcPct val="0"/>
              </a:spcBef>
            </a:pPr>
            <a:r>
              <a:rPr lang="en-US" b="true" sz="2999">
                <a:solidFill>
                  <a:srgbClr val="FFFFFF"/>
                </a:solidFill>
                <a:latin typeface="Fahkwang Bold"/>
                <a:ea typeface="Fahkwang Bold"/>
                <a:cs typeface="Fahkwang Bold"/>
                <a:sym typeface="Fahkwang Bold"/>
              </a:rPr>
              <a:t>When You Can’t Find a Taxi</a:t>
            </a:r>
          </a:p>
        </p:txBody>
      </p:sp>
      <p:sp>
        <p:nvSpPr>
          <p:cNvPr name="Freeform 14" id="14"/>
          <p:cNvSpPr/>
          <p:nvPr/>
        </p:nvSpPr>
        <p:spPr>
          <a:xfrm flipH="false" flipV="false" rot="8767759">
            <a:off x="8364399" y="7750112"/>
            <a:ext cx="801173" cy="801173"/>
          </a:xfrm>
          <a:custGeom>
            <a:avLst/>
            <a:gdLst/>
            <a:ahLst/>
            <a:cxnLst/>
            <a:rect r="r" b="b" t="t" l="l"/>
            <a:pathLst>
              <a:path h="801173" w="801173">
                <a:moveTo>
                  <a:pt x="0" y="0"/>
                </a:moveTo>
                <a:lnTo>
                  <a:pt x="801173" y="0"/>
                </a:lnTo>
                <a:lnTo>
                  <a:pt x="801173" y="801173"/>
                </a:lnTo>
                <a:lnTo>
                  <a:pt x="0" y="801173"/>
                </a:lnTo>
                <a:lnTo>
                  <a:pt x="0" y="0"/>
                </a:lnTo>
                <a:close/>
              </a:path>
            </a:pathLst>
          </a:custGeom>
          <a:blipFill>
            <a:blip r:embed="rId8"/>
            <a:stretch>
              <a:fillRect l="0" t="0" r="0" b="0"/>
            </a:stretch>
          </a:blipFill>
        </p:spPr>
      </p:sp>
      <p:sp>
        <p:nvSpPr>
          <p:cNvPr name="Freeform 15" id="15">
            <a:hlinkClick r:id="rId11"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6" id="16">
            <a:hlinkClick r:id="rId12"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0" t="0" r="0" b="-77851"/>
            </a:stretch>
          </a:blipFill>
        </p:spPr>
      </p:sp>
      <p:grpSp>
        <p:nvGrpSpPr>
          <p:cNvPr name="Group 3" id="3"/>
          <p:cNvGrpSpPr/>
          <p:nvPr/>
        </p:nvGrpSpPr>
        <p:grpSpPr>
          <a:xfrm rot="0">
            <a:off x="1028700" y="1028700"/>
            <a:ext cx="16230600" cy="5216085"/>
            <a:chOff x="0" y="0"/>
            <a:chExt cx="21640800" cy="6954780"/>
          </a:xfrm>
        </p:grpSpPr>
        <p:pic>
          <p:nvPicPr>
            <p:cNvPr name="Picture 4" id="4"/>
            <p:cNvPicPr>
              <a:picLocks noChangeAspect="true"/>
            </p:cNvPicPr>
            <p:nvPr/>
          </p:nvPicPr>
          <p:blipFill>
            <a:blip r:embed="rId3"/>
            <a:srcRect l="0" t="46370" r="0" b="5381"/>
            <a:stretch>
              <a:fillRect/>
            </a:stretch>
          </p:blipFill>
          <p:spPr>
            <a:xfrm flipH="false" flipV="false">
              <a:off x="0" y="0"/>
              <a:ext cx="21640800" cy="6954780"/>
            </a:xfrm>
            <a:prstGeom prst="rect">
              <a:avLst/>
            </a:prstGeom>
          </p:spPr>
        </p:pic>
      </p:grpSp>
      <p:sp>
        <p:nvSpPr>
          <p:cNvPr name="TextBox 5" id="5"/>
          <p:cNvSpPr txBox="true"/>
          <p:nvPr/>
        </p:nvSpPr>
        <p:spPr>
          <a:xfrm rot="0">
            <a:off x="1028700" y="7157080"/>
            <a:ext cx="6170201" cy="1850699"/>
          </a:xfrm>
          <a:prstGeom prst="rect">
            <a:avLst/>
          </a:prstGeom>
        </p:spPr>
        <p:txBody>
          <a:bodyPr anchor="t" rtlCol="false" tIns="0" lIns="0" bIns="0" rIns="0">
            <a:spAutoFit/>
          </a:bodyPr>
          <a:lstStyle/>
          <a:p>
            <a:pPr algn="l">
              <a:lnSpc>
                <a:spcPts val="6867"/>
              </a:lnSpc>
            </a:pPr>
            <a:r>
              <a:rPr lang="en-US" sz="6867">
                <a:solidFill>
                  <a:srgbClr val="163459"/>
                </a:solidFill>
                <a:latin typeface="Maharlika"/>
                <a:ea typeface="Maharlika"/>
                <a:cs typeface="Maharlika"/>
                <a:sym typeface="Maharlika"/>
              </a:rPr>
              <a:t>3 - Essential</a:t>
            </a:r>
          </a:p>
          <a:p>
            <a:pPr algn="l" marL="0" indent="0" lvl="0">
              <a:lnSpc>
                <a:spcPts val="6867"/>
              </a:lnSpc>
            </a:pPr>
            <a:r>
              <a:rPr lang="en-US" sz="6867">
                <a:solidFill>
                  <a:srgbClr val="163459"/>
                </a:solidFill>
                <a:latin typeface="Maharlika"/>
                <a:ea typeface="Maharlika"/>
                <a:cs typeface="Maharlika"/>
                <a:sym typeface="Maharlika"/>
              </a:rPr>
              <a:t>Documents</a:t>
            </a:r>
          </a:p>
        </p:txBody>
      </p:sp>
      <p:sp>
        <p:nvSpPr>
          <p:cNvPr name="TextBox 6" id="6"/>
          <p:cNvSpPr txBox="true"/>
          <p:nvPr/>
        </p:nvSpPr>
        <p:spPr>
          <a:xfrm rot="0">
            <a:off x="8277958" y="7103465"/>
            <a:ext cx="8981342" cy="2039620"/>
          </a:xfrm>
          <a:prstGeom prst="rect">
            <a:avLst/>
          </a:prstGeom>
        </p:spPr>
        <p:txBody>
          <a:bodyPr anchor="t" rtlCol="false" tIns="0" lIns="0" bIns="0" rIns="0">
            <a:spAutoFit/>
          </a:bodyPr>
          <a:lstStyle/>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Passport, visa, residence permit</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Health insurance and medical documents</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Tips for carrying both paper and digital copies</a:t>
            </a:r>
          </a:p>
          <a:p>
            <a:pPr algn="l">
              <a:lnSpc>
                <a:spcPts val="4199"/>
              </a:lnSpc>
            </a:pPr>
          </a:p>
        </p:txBody>
      </p:sp>
      <p:sp>
        <p:nvSpPr>
          <p:cNvPr name="TextBox 7" id="7"/>
          <p:cNvSpPr txBox="true"/>
          <p:nvPr/>
        </p:nvSpPr>
        <p:spPr>
          <a:xfrm rot="0">
            <a:off x="104775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4" action="ppaction://hlinksldjump"/>
              </a:rPr>
              <a:t>Back to index</a:t>
            </a:r>
          </a:p>
        </p:txBody>
      </p:sp>
      <p:sp>
        <p:nvSpPr>
          <p:cNvPr name="Freeform 8" id="8">
            <a:hlinkClick r:id="rId7"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a:hlinkClick r:id="rId8"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sp>
        <p:nvSpPr>
          <p:cNvPr name="Freeform 2" id="2"/>
          <p:cNvSpPr/>
          <p:nvPr/>
        </p:nvSpPr>
        <p:spPr>
          <a:xfrm flipH="false" flipV="false" rot="-735460">
            <a:off x="1540721" y="2266855"/>
            <a:ext cx="5551766" cy="876491"/>
          </a:xfrm>
          <a:custGeom>
            <a:avLst/>
            <a:gdLst/>
            <a:ahLst/>
            <a:cxnLst/>
            <a:rect r="r" b="b" t="t" l="l"/>
            <a:pathLst>
              <a:path h="876491" w="5551766">
                <a:moveTo>
                  <a:pt x="0" y="0"/>
                </a:moveTo>
                <a:lnTo>
                  <a:pt x="5551766" y="0"/>
                </a:lnTo>
                <a:lnTo>
                  <a:pt x="5551766" y="876490"/>
                </a:lnTo>
                <a:lnTo>
                  <a:pt x="0" y="876490"/>
                </a:lnTo>
                <a:lnTo>
                  <a:pt x="0" y="0"/>
                </a:lnTo>
                <a:close/>
              </a:path>
            </a:pathLst>
          </a:custGeom>
          <a:blipFill>
            <a:blip r:embed="rId2"/>
            <a:stretch>
              <a:fillRect l="0" t="-18091" r="0" b="-18091"/>
            </a:stretch>
          </a:blipFill>
        </p:spPr>
      </p:sp>
      <p:sp>
        <p:nvSpPr>
          <p:cNvPr name="TextBox 3" id="3"/>
          <p:cNvSpPr txBox="true"/>
          <p:nvPr/>
        </p:nvSpPr>
        <p:spPr>
          <a:xfrm rot="0">
            <a:off x="1288537" y="4333875"/>
            <a:ext cx="15710926" cy="3060065"/>
          </a:xfrm>
          <a:prstGeom prst="rect">
            <a:avLst/>
          </a:prstGeom>
        </p:spPr>
        <p:txBody>
          <a:bodyPr anchor="t" rtlCol="false" tIns="0" lIns="0" bIns="0" rIns="0">
            <a:spAutoFit/>
          </a:bodyPr>
          <a:lstStyle/>
          <a:p>
            <a:pPr algn="l" marL="626114" indent="-313057" lvl="1">
              <a:lnSpc>
                <a:spcPts val="4060"/>
              </a:lnSpc>
              <a:buFont typeface="Arial"/>
              <a:buChar char="•"/>
            </a:pPr>
            <a:r>
              <a:rPr lang="en-US" sz="2900">
                <a:solidFill>
                  <a:srgbClr val="FFFFFF"/>
                </a:solidFill>
                <a:latin typeface="Fahkwang"/>
                <a:ea typeface="Fahkwang"/>
                <a:cs typeface="Fahkwang"/>
                <a:sym typeface="Fahkwang"/>
              </a:rPr>
              <a:t>Always carry your passport, visa, and residence permit (or permit application receipt)</a:t>
            </a:r>
          </a:p>
          <a:p>
            <a:pPr algn="l" marL="626114" indent="-313057" lvl="1">
              <a:lnSpc>
                <a:spcPts val="4060"/>
              </a:lnSpc>
              <a:buFont typeface="Arial"/>
              <a:buChar char="•"/>
            </a:pPr>
            <a:r>
              <a:rPr lang="en-US" sz="2900">
                <a:solidFill>
                  <a:srgbClr val="FFFFFF"/>
                </a:solidFill>
                <a:latin typeface="Fahkwang"/>
                <a:ea typeface="Fahkwang"/>
                <a:cs typeface="Fahkwang"/>
                <a:sym typeface="Fahkwang"/>
              </a:rPr>
              <a:t>Keep your health insurance documents handy</a:t>
            </a:r>
          </a:p>
          <a:p>
            <a:pPr algn="l" marL="626114" indent="-313057" lvl="1">
              <a:lnSpc>
                <a:spcPts val="4060"/>
              </a:lnSpc>
              <a:buFont typeface="Arial"/>
              <a:buChar char="•"/>
            </a:pPr>
            <a:r>
              <a:rPr lang="en-US" sz="2900">
                <a:solidFill>
                  <a:srgbClr val="FFFFFF"/>
                </a:solidFill>
                <a:latin typeface="Fahkwang"/>
                <a:ea typeface="Fahkwang"/>
                <a:cs typeface="Fahkwang"/>
                <a:sym typeface="Fahkwang"/>
              </a:rPr>
              <a:t>Make digital copies of all important documents in case of loss or theft</a:t>
            </a:r>
          </a:p>
          <a:p>
            <a:pPr algn="l" marL="626114" indent="-313057" lvl="1">
              <a:lnSpc>
                <a:spcPts val="4060"/>
              </a:lnSpc>
              <a:buFont typeface="Arial"/>
              <a:buChar char="•"/>
            </a:pPr>
            <a:r>
              <a:rPr lang="en-US" sz="2900">
                <a:solidFill>
                  <a:srgbClr val="FFFFFF"/>
                </a:solidFill>
                <a:latin typeface="Fahkwang"/>
                <a:ea typeface="Fahkwang"/>
                <a:cs typeface="Fahkwang"/>
                <a:sym typeface="Fahkwang"/>
              </a:rPr>
              <a:t>Save emergency contacts and important phone numbers, including 112</a:t>
            </a:r>
          </a:p>
          <a:p>
            <a:pPr algn="l" marL="626114" indent="-313057" lvl="1">
              <a:lnSpc>
                <a:spcPts val="4060"/>
              </a:lnSpc>
              <a:buFont typeface="Arial"/>
              <a:buChar char="•"/>
            </a:pPr>
            <a:r>
              <a:rPr lang="en-US" sz="2900">
                <a:solidFill>
                  <a:srgbClr val="FFFFFF"/>
                </a:solidFill>
                <a:latin typeface="Fahkwang"/>
                <a:ea typeface="Fahkwang"/>
                <a:cs typeface="Fahkwang"/>
                <a:sym typeface="Fahkwang"/>
              </a:rPr>
              <a:t>Be mindful of your belongings in crowded places and on public transport</a:t>
            </a:r>
          </a:p>
        </p:txBody>
      </p:sp>
      <p:sp>
        <p:nvSpPr>
          <p:cNvPr name="TextBox 4" id="4"/>
          <p:cNvSpPr txBox="true"/>
          <p:nvPr/>
        </p:nvSpPr>
        <p:spPr>
          <a:xfrm rot="0">
            <a:off x="104775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3" action="ppaction://hlinksldjump"/>
              </a:rPr>
              <a:t>Back to index</a:t>
            </a:r>
          </a:p>
        </p:txBody>
      </p:sp>
      <p:sp>
        <p:nvSpPr>
          <p:cNvPr name="Freeform 5" id="5">
            <a:hlinkClick r:id="rId6"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a:hlinkClick r:id="rId7"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80000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0" r="0" b="-77851"/>
            </a:stretch>
          </a:blipFill>
        </p:spPr>
      </p:sp>
      <p:sp>
        <p:nvSpPr>
          <p:cNvPr name="AutoShape 3" id="3"/>
          <p:cNvSpPr/>
          <p:nvPr/>
        </p:nvSpPr>
        <p:spPr>
          <a:xfrm rot="0">
            <a:off x="1028700" y="3892660"/>
            <a:ext cx="17441881" cy="0"/>
          </a:xfrm>
          <a:prstGeom prst="line">
            <a:avLst/>
          </a:prstGeom>
          <a:ln cap="rnd" w="9525">
            <a:solidFill>
              <a:srgbClr val="163459"/>
            </a:solidFill>
            <a:prstDash val="solid"/>
            <a:headEnd type="none" len="sm" w="sm"/>
            <a:tailEnd type="none" len="sm" w="sm"/>
          </a:ln>
        </p:spPr>
      </p:sp>
      <p:grpSp>
        <p:nvGrpSpPr>
          <p:cNvPr name="Group 4" id="4"/>
          <p:cNvGrpSpPr/>
          <p:nvPr/>
        </p:nvGrpSpPr>
        <p:grpSpPr>
          <a:xfrm rot="0">
            <a:off x="1028700" y="3735498"/>
            <a:ext cx="323850" cy="323850"/>
            <a:chOff x="0" y="0"/>
            <a:chExt cx="6350000" cy="6350000"/>
          </a:xfrm>
        </p:grpSpPr>
        <p:sp>
          <p:nvSpPr>
            <p:cNvPr name="Freeform 5" id="5"/>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63459"/>
            </a:solidFill>
          </p:spPr>
        </p:sp>
      </p:grpSp>
      <p:grpSp>
        <p:nvGrpSpPr>
          <p:cNvPr name="Group 6" id="6"/>
          <p:cNvGrpSpPr/>
          <p:nvPr/>
        </p:nvGrpSpPr>
        <p:grpSpPr>
          <a:xfrm rot="0">
            <a:off x="5317258" y="3725973"/>
            <a:ext cx="323850" cy="323850"/>
            <a:chOff x="0" y="0"/>
            <a:chExt cx="6350000" cy="6350000"/>
          </a:xfrm>
        </p:grpSpPr>
        <p:sp>
          <p:nvSpPr>
            <p:cNvPr name="Freeform 7" id="7">
              <a:hlinkClick r:id="rId3" action="ppaction://hlinksldjump"/>
            </p:cNvPr>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63459"/>
            </a:solidFill>
          </p:spPr>
        </p:sp>
      </p:grpSp>
      <p:grpSp>
        <p:nvGrpSpPr>
          <p:cNvPr name="Group 8" id="8"/>
          <p:cNvGrpSpPr/>
          <p:nvPr/>
        </p:nvGrpSpPr>
        <p:grpSpPr>
          <a:xfrm rot="0">
            <a:off x="9605817" y="3725973"/>
            <a:ext cx="323850" cy="323850"/>
            <a:chOff x="0" y="0"/>
            <a:chExt cx="6350000" cy="6350000"/>
          </a:xfrm>
        </p:grpSpPr>
        <p:sp>
          <p:nvSpPr>
            <p:cNvPr name="Freeform 9" id="9"/>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63459"/>
            </a:solidFill>
          </p:spPr>
        </p:sp>
      </p:grpSp>
      <p:grpSp>
        <p:nvGrpSpPr>
          <p:cNvPr name="Group 10" id="10"/>
          <p:cNvGrpSpPr/>
          <p:nvPr/>
        </p:nvGrpSpPr>
        <p:grpSpPr>
          <a:xfrm rot="0">
            <a:off x="13894375" y="3725973"/>
            <a:ext cx="323850" cy="323850"/>
            <a:chOff x="0" y="0"/>
            <a:chExt cx="6350000" cy="6350000"/>
          </a:xfrm>
        </p:grpSpPr>
        <p:sp>
          <p:nvSpPr>
            <p:cNvPr name="Freeform 11" id="11"/>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63459"/>
            </a:solidFill>
          </p:spPr>
        </p:sp>
      </p:grpSp>
      <p:grpSp>
        <p:nvGrpSpPr>
          <p:cNvPr name="Group 12" id="12"/>
          <p:cNvGrpSpPr/>
          <p:nvPr/>
        </p:nvGrpSpPr>
        <p:grpSpPr>
          <a:xfrm rot="0">
            <a:off x="1028700" y="4649844"/>
            <a:ext cx="3567917" cy="3659897"/>
            <a:chOff x="0" y="0"/>
            <a:chExt cx="4757223" cy="4879862"/>
          </a:xfrm>
        </p:grpSpPr>
        <p:sp>
          <p:nvSpPr>
            <p:cNvPr name="TextBox 13" id="13"/>
            <p:cNvSpPr txBox="true"/>
            <p:nvPr/>
          </p:nvSpPr>
          <p:spPr>
            <a:xfrm rot="0">
              <a:off x="0" y="1620394"/>
              <a:ext cx="4757223" cy="3259667"/>
            </a:xfrm>
            <a:prstGeom prst="rect">
              <a:avLst/>
            </a:prstGeom>
          </p:spPr>
          <p:txBody>
            <a:bodyPr anchor="t" rtlCol="false" tIns="0" lIns="0" bIns="0" rIns="0">
              <a:spAutoFit/>
            </a:bodyPr>
            <a:lstStyle/>
            <a:p>
              <a:pPr algn="l" marL="0" indent="0" lvl="0">
                <a:lnSpc>
                  <a:spcPts val="2800"/>
                </a:lnSpc>
                <a:spcBef>
                  <a:spcPct val="0"/>
                </a:spcBef>
              </a:pPr>
              <a:r>
                <a:rPr lang="en-US" sz="2000">
                  <a:solidFill>
                    <a:srgbClr val="163459"/>
                  </a:solidFill>
                  <a:latin typeface="Fahkwang Extra-Light"/>
                  <a:ea typeface="Fahkwang Extra-Light"/>
                  <a:cs typeface="Fahkwang Extra-Light"/>
                  <a:sym typeface="Fahkwang Extra-Light"/>
                </a:rPr>
                <a:t>Show your Type D visa and passport at the border.</a:t>
              </a:r>
            </a:p>
            <a:p>
              <a:pPr algn="l" marL="0" indent="0" lvl="0">
                <a:lnSpc>
                  <a:spcPts val="2800"/>
                </a:lnSpc>
                <a:spcBef>
                  <a:spcPct val="0"/>
                </a:spcBef>
              </a:pPr>
              <a:r>
                <a:rPr lang="en-US" sz="2000">
                  <a:solidFill>
                    <a:srgbClr val="163459"/>
                  </a:solidFill>
                  <a:latin typeface="Fahkwang Extra-Light"/>
                  <a:ea typeface="Fahkwang Extra-Light"/>
                  <a:cs typeface="Fahkwang Extra-Light"/>
                  <a:sym typeface="Fahkwang Extra-Light"/>
                </a:rPr>
                <a:t>Your entry will be stamped on your passport.</a:t>
              </a:r>
            </a:p>
            <a:p>
              <a:pPr algn="l" marL="0" indent="0" lvl="0">
                <a:lnSpc>
                  <a:spcPts val="2800"/>
                </a:lnSpc>
                <a:spcBef>
                  <a:spcPct val="0"/>
                </a:spcBef>
              </a:pPr>
              <a:r>
                <a:rPr lang="en-US" sz="2000">
                  <a:solidFill>
                    <a:srgbClr val="163459"/>
                  </a:solidFill>
                  <a:latin typeface="Fahkwang Extra-Light"/>
                  <a:ea typeface="Fahkwang Extra-Light"/>
                  <a:cs typeface="Fahkwang Extra-Light"/>
                  <a:sym typeface="Fahkwang Extra-Light"/>
                </a:rPr>
                <a:t>No need to declare your presence separately – the stamp is enough</a:t>
              </a:r>
            </a:p>
          </p:txBody>
        </p:sp>
        <p:sp>
          <p:nvSpPr>
            <p:cNvPr name="TextBox 14" id="14"/>
            <p:cNvSpPr txBox="true"/>
            <p:nvPr/>
          </p:nvSpPr>
          <p:spPr>
            <a:xfrm rot="0">
              <a:off x="0" y="-28575"/>
              <a:ext cx="4757223" cy="1298575"/>
            </a:xfrm>
            <a:prstGeom prst="rect">
              <a:avLst/>
            </a:prstGeom>
          </p:spPr>
          <p:txBody>
            <a:bodyPr anchor="t" rtlCol="false" tIns="0" lIns="0" bIns="0" rIns="0">
              <a:spAutoFit/>
            </a:bodyPr>
            <a:lstStyle/>
            <a:p>
              <a:pPr algn="l">
                <a:lnSpc>
                  <a:spcPts val="3900"/>
                </a:lnSpc>
              </a:pPr>
              <a:r>
                <a:rPr lang="en-US" sz="3000">
                  <a:solidFill>
                    <a:srgbClr val="163459"/>
                  </a:solidFill>
                  <a:latin typeface="Fahkwang Extra-Light"/>
                  <a:ea typeface="Fahkwang Extra-Light"/>
                  <a:cs typeface="Fahkwang Extra-Light"/>
                  <a:sym typeface="Fahkwang Extra-Light"/>
                </a:rPr>
                <a:t>STEP 1</a:t>
              </a:r>
            </a:p>
            <a:p>
              <a:pPr algn="l" marL="0" indent="0" lvl="0">
                <a:lnSpc>
                  <a:spcPts val="3900"/>
                </a:lnSpc>
              </a:pPr>
              <a:r>
                <a:rPr lang="en-US" sz="3000" u="none">
                  <a:solidFill>
                    <a:srgbClr val="163459"/>
                  </a:solidFill>
                  <a:latin typeface="Fahkwang Extra-Light"/>
                  <a:ea typeface="Fahkwang Extra-Light"/>
                  <a:cs typeface="Fahkwang Extra-Light"/>
                  <a:sym typeface="Fahkwang Extra-Light"/>
                </a:rPr>
                <a:t>ARRIVAL IN ITALY</a:t>
              </a:r>
            </a:p>
          </p:txBody>
        </p:sp>
      </p:grpSp>
      <p:grpSp>
        <p:nvGrpSpPr>
          <p:cNvPr name="Group 15" id="15"/>
          <p:cNvGrpSpPr/>
          <p:nvPr/>
        </p:nvGrpSpPr>
        <p:grpSpPr>
          <a:xfrm rot="0">
            <a:off x="5113196" y="4649844"/>
            <a:ext cx="3970548" cy="5310281"/>
            <a:chOff x="0" y="0"/>
            <a:chExt cx="5294064" cy="7080375"/>
          </a:xfrm>
        </p:grpSpPr>
        <p:sp>
          <p:nvSpPr>
            <p:cNvPr name="TextBox 16" id="16"/>
            <p:cNvSpPr txBox="true"/>
            <p:nvPr/>
          </p:nvSpPr>
          <p:spPr>
            <a:xfrm rot="0">
              <a:off x="0" y="2012229"/>
              <a:ext cx="5294064" cy="5068146"/>
            </a:xfrm>
            <a:prstGeom prst="rect">
              <a:avLst/>
            </a:prstGeom>
          </p:spPr>
          <p:txBody>
            <a:bodyPr anchor="t" rtlCol="false" tIns="0" lIns="0" bIns="0" rIns="0">
              <a:spAutoFit/>
            </a:bodyPr>
            <a:lstStyle/>
            <a:p>
              <a:pPr algn="l">
                <a:lnSpc>
                  <a:spcPts val="2800"/>
                </a:lnSpc>
              </a:pPr>
              <a:r>
                <a:rPr lang="en-US" sz="2000">
                  <a:solidFill>
                    <a:srgbClr val="163459"/>
                  </a:solidFill>
                  <a:latin typeface="Fahkwang Extra-Light"/>
                  <a:ea typeface="Fahkwang Extra-Light"/>
                  <a:cs typeface="Fahkwang Extra-Light"/>
                  <a:sym typeface="Fahkwang Extra-Light"/>
                  <a:hlinkClick r:id="rId3" action="ppaction://hlinksldjump"/>
                </a:rPr>
                <a:t>Go to a Poste Italiane “</a:t>
              </a:r>
              <a:r>
                <a:rPr lang="en-US" sz="2000" i="true">
                  <a:solidFill>
                    <a:srgbClr val="163459"/>
                  </a:solidFill>
                  <a:latin typeface="Fahkwang Extra-Light Italics"/>
                  <a:ea typeface="Fahkwang Extra-Light Italics"/>
                  <a:cs typeface="Fahkwang Extra-Light Italics"/>
                  <a:sym typeface="Fahkwang Extra-Light Italics"/>
                  <a:hlinkClick r:id="rId3" action="ppaction://hlinksldjump"/>
                </a:rPr>
                <a:t>Sportello Amico</a:t>
              </a:r>
              <a:r>
                <a:rPr lang="en-US" sz="2000">
                  <a:solidFill>
                    <a:srgbClr val="163459"/>
                  </a:solidFill>
                  <a:latin typeface="Fahkwang Extra-Light"/>
                  <a:ea typeface="Fahkwang Extra-Light"/>
                  <a:cs typeface="Fahkwang Extra-Light"/>
                  <a:sym typeface="Fahkwang Extra-Light"/>
                  <a:hlinkClick r:id="rId3" action="ppaction://hlinksldjump"/>
                </a:rPr>
                <a:t>” to collect your residence permit kit.</a:t>
              </a:r>
            </a:p>
            <a:p>
              <a:pPr algn="l">
                <a:lnSpc>
                  <a:spcPts val="2800"/>
                </a:lnSpc>
              </a:pPr>
              <a:r>
                <a:rPr lang="en-US" sz="2000">
                  <a:solidFill>
                    <a:srgbClr val="163459"/>
                  </a:solidFill>
                  <a:latin typeface="Fahkwang Extra-Light"/>
                  <a:ea typeface="Fahkwang Extra-Light"/>
                  <a:cs typeface="Fahkwang Extra-Light"/>
                  <a:sym typeface="Fahkwang Extra-Light"/>
                  <a:hlinkClick r:id="rId3" action="ppaction://hlinksldjump"/>
                </a:rPr>
                <a:t>The kit includes:</a:t>
              </a:r>
            </a:p>
            <a:p>
              <a:pPr algn="l" marL="431801" indent="-215900" lvl="1">
                <a:lnSpc>
                  <a:spcPts val="2800"/>
                </a:lnSpc>
                <a:buFont typeface="Arial"/>
                <a:buChar char="•"/>
              </a:pPr>
              <a:r>
                <a:rPr lang="en-US" sz="2000">
                  <a:solidFill>
                    <a:srgbClr val="163459"/>
                  </a:solidFill>
                  <a:latin typeface="Fahkwang Extra-Light"/>
                  <a:ea typeface="Fahkwang Extra-Light"/>
                  <a:cs typeface="Fahkwang Extra-Light"/>
                  <a:sym typeface="Fahkwang Extra-Light"/>
                  <a:hlinkClick r:id="rId3" action="ppaction://hlinksldjump"/>
                </a:rPr>
                <a:t>application form for the residence permit</a:t>
              </a:r>
            </a:p>
            <a:p>
              <a:pPr algn="l" marL="431801" indent="-215900" lvl="1">
                <a:lnSpc>
                  <a:spcPts val="2800"/>
                </a:lnSpc>
                <a:buFont typeface="Arial"/>
                <a:buChar char="•"/>
              </a:pPr>
              <a:r>
                <a:rPr lang="en-US" sz="2000">
                  <a:solidFill>
                    <a:srgbClr val="163459"/>
                  </a:solidFill>
                  <a:latin typeface="Fahkwang Extra-Light"/>
                  <a:ea typeface="Fahkwang Extra-Light"/>
                  <a:cs typeface="Fahkwang Extra-Light"/>
                  <a:sym typeface="Fahkwang Extra-Light"/>
                  <a:hlinkClick r:id="rId3" action="ppaction://hlinksldjump"/>
                </a:rPr>
                <a:t>p</a:t>
              </a:r>
              <a:r>
                <a:rPr lang="en-US" sz="2000">
                  <a:solidFill>
                    <a:srgbClr val="163459"/>
                  </a:solidFill>
                  <a:latin typeface="Fahkwang Extra-Light"/>
                  <a:ea typeface="Fahkwang Extra-Light"/>
                  <a:cs typeface="Fahkwang Extra-Light"/>
                  <a:sym typeface="Fahkwang Extra-Light"/>
                  <a:hlinkClick r:id="rId3" action="ppaction://hlinksldjump"/>
                </a:rPr>
                <a:t>re-paid envelope to send to the Questura (police office)</a:t>
              </a:r>
            </a:p>
            <a:p>
              <a:pPr algn="l" marL="431801" indent="-215900" lvl="1">
                <a:lnSpc>
                  <a:spcPts val="2800"/>
                </a:lnSpc>
                <a:buFont typeface="Arial"/>
                <a:buChar char="•"/>
              </a:pPr>
              <a:r>
                <a:rPr lang="en-US" sz="2000">
                  <a:solidFill>
                    <a:srgbClr val="163459"/>
                  </a:solidFill>
                  <a:latin typeface="Fahkwang Extra-Light"/>
                  <a:ea typeface="Fahkwang Extra-Light"/>
                  <a:cs typeface="Fahkwang Extra-Light"/>
                  <a:sym typeface="Fahkwang Extra-Light"/>
                  <a:hlinkClick r:id="rId3" action="ppaction://hlinksldjump"/>
                </a:rPr>
                <a:t>i</a:t>
              </a:r>
              <a:r>
                <a:rPr lang="en-US" sz="2000">
                  <a:solidFill>
                    <a:srgbClr val="163459"/>
                  </a:solidFill>
                  <a:latin typeface="Fahkwang Extra-Light"/>
                  <a:ea typeface="Fahkwang Extra-Light"/>
                  <a:cs typeface="Fahkwang Extra-Light"/>
                  <a:sym typeface="Fahkwang Extra-Light"/>
                  <a:hlinkClick r:id="rId3" action="ppaction://hlinksldjump"/>
                </a:rPr>
                <a:t>nstructions on which documents to attach</a:t>
              </a:r>
            </a:p>
            <a:p>
              <a:pPr algn="l">
                <a:lnSpc>
                  <a:spcPts val="2380"/>
                </a:lnSpc>
              </a:pPr>
            </a:p>
          </p:txBody>
        </p:sp>
        <p:sp>
          <p:nvSpPr>
            <p:cNvPr name="TextBox 17" id="17"/>
            <p:cNvSpPr txBox="true"/>
            <p:nvPr/>
          </p:nvSpPr>
          <p:spPr>
            <a:xfrm rot="0">
              <a:off x="0" y="-28575"/>
              <a:ext cx="5149530" cy="1958975"/>
            </a:xfrm>
            <a:prstGeom prst="rect">
              <a:avLst/>
            </a:prstGeom>
          </p:spPr>
          <p:txBody>
            <a:bodyPr anchor="t" rtlCol="false" tIns="0" lIns="0" bIns="0" rIns="0">
              <a:spAutoFit/>
            </a:bodyPr>
            <a:lstStyle/>
            <a:p>
              <a:pPr algn="l">
                <a:lnSpc>
                  <a:spcPts val="3900"/>
                </a:lnSpc>
              </a:pPr>
              <a:r>
                <a:rPr lang="en-US" sz="3000">
                  <a:solidFill>
                    <a:srgbClr val="163459"/>
                  </a:solidFill>
                  <a:latin typeface="Fahkwang Extra-Light"/>
                  <a:ea typeface="Fahkwang Extra-Light"/>
                  <a:cs typeface="Fahkwang Extra-Light"/>
                  <a:sym typeface="Fahkwang Extra-Light"/>
                  <a:hlinkClick r:id="rId3" action="ppaction://hlinksldjump"/>
                </a:rPr>
                <a:t>STEP 2</a:t>
              </a:r>
            </a:p>
            <a:p>
              <a:pPr algn="l" marL="0" indent="0" lvl="0">
                <a:lnSpc>
                  <a:spcPts val="3900"/>
                </a:lnSpc>
              </a:pPr>
              <a:r>
                <a:rPr lang="en-US" sz="3000">
                  <a:solidFill>
                    <a:srgbClr val="163459"/>
                  </a:solidFill>
                  <a:latin typeface="Fahkwang Extra-Light"/>
                  <a:ea typeface="Fahkwang Extra-Light"/>
                  <a:cs typeface="Fahkwang Extra-Light"/>
                  <a:sym typeface="Fahkwang Extra-Light"/>
                  <a:hlinkClick r:id="rId3" action="ppaction://hlinksldjump"/>
                </a:rPr>
                <a:t>W</a:t>
              </a:r>
              <a:r>
                <a:rPr lang="en-US" sz="3000">
                  <a:solidFill>
                    <a:srgbClr val="163459"/>
                  </a:solidFill>
                  <a:latin typeface="Fahkwang Extra-Light"/>
                  <a:ea typeface="Fahkwang Extra-Light"/>
                  <a:cs typeface="Fahkwang Extra-Light"/>
                  <a:sym typeface="Fahkwang Extra-Light"/>
                  <a:hlinkClick r:id="rId3" action="ppaction://hlinksldjump"/>
                </a:rPr>
                <a:t>ITHIN 8 DAYS OF ARRIVAL</a:t>
              </a:r>
            </a:p>
          </p:txBody>
        </p:sp>
      </p:grpSp>
      <p:grpSp>
        <p:nvGrpSpPr>
          <p:cNvPr name="Group 18" id="18"/>
          <p:cNvGrpSpPr/>
          <p:nvPr/>
        </p:nvGrpSpPr>
        <p:grpSpPr>
          <a:xfrm rot="0">
            <a:off x="13728003" y="4649844"/>
            <a:ext cx="3893119" cy="4917305"/>
            <a:chOff x="0" y="0"/>
            <a:chExt cx="5190825" cy="6556407"/>
          </a:xfrm>
        </p:grpSpPr>
        <p:sp>
          <p:nvSpPr>
            <p:cNvPr name="TextBox 19" id="19"/>
            <p:cNvSpPr txBox="true"/>
            <p:nvPr/>
          </p:nvSpPr>
          <p:spPr>
            <a:xfrm rot="0">
              <a:off x="0" y="2413878"/>
              <a:ext cx="4757223" cy="4142528"/>
            </a:xfrm>
            <a:prstGeom prst="rect">
              <a:avLst/>
            </a:prstGeom>
          </p:spPr>
          <p:txBody>
            <a:bodyPr anchor="t" rtlCol="false" tIns="0" lIns="0" bIns="0" rIns="0">
              <a:spAutoFit/>
            </a:bodyPr>
            <a:lstStyle/>
            <a:p>
              <a:pPr algn="l">
                <a:lnSpc>
                  <a:spcPts val="2799"/>
                </a:lnSpc>
              </a:pPr>
              <a:r>
                <a:rPr lang="en-US" sz="1999">
                  <a:solidFill>
                    <a:srgbClr val="163459"/>
                  </a:solidFill>
                  <a:latin typeface="Fahkwang Extra-Light"/>
                  <a:ea typeface="Fahkwang Extra-Light"/>
                  <a:cs typeface="Fahkwang Extra-Light"/>
                  <a:sym typeface="Fahkwang Extra-Light"/>
                </a:rPr>
                <a:t>You will rece</a:t>
              </a:r>
              <a:r>
                <a:rPr lang="en-US" sz="1999">
                  <a:solidFill>
                    <a:srgbClr val="163459"/>
                  </a:solidFill>
                  <a:latin typeface="Fahkwang Extra-Light"/>
                  <a:ea typeface="Fahkwang Extra-Light"/>
                  <a:cs typeface="Fahkwang Extra-Light"/>
                  <a:sym typeface="Fahkwang Extra-Light"/>
                </a:rPr>
                <a:t>ive a </a:t>
              </a:r>
              <a:r>
                <a:rPr lang="en-US" sz="1999" b="true">
                  <a:solidFill>
                    <a:srgbClr val="163459"/>
                  </a:solidFill>
                  <a:latin typeface="Fahkwang Bold"/>
                  <a:ea typeface="Fahkwang Bold"/>
                  <a:cs typeface="Fahkwang Bold"/>
                  <a:sym typeface="Fahkwang Bold"/>
                </a:rPr>
                <a:t>receipt</a:t>
              </a:r>
              <a:r>
                <a:rPr lang="en-US" sz="1999">
                  <a:solidFill>
                    <a:srgbClr val="163459"/>
                  </a:solidFill>
                  <a:latin typeface="Fahkwang Extra-Light"/>
                  <a:ea typeface="Fahkwang Extra-Light"/>
                  <a:cs typeface="Fahkwang Extra-Light"/>
                  <a:sym typeface="Fahkwang Extra-Light"/>
                </a:rPr>
                <a:t>, this proves your residence permit request is in process.</a:t>
              </a:r>
            </a:p>
            <a:p>
              <a:pPr algn="l">
                <a:lnSpc>
                  <a:spcPts val="2799"/>
                </a:lnSpc>
              </a:pPr>
            </a:p>
            <a:p>
              <a:pPr algn="l">
                <a:lnSpc>
                  <a:spcPts val="2799"/>
                </a:lnSpc>
              </a:pPr>
              <a:r>
                <a:rPr lang="en-US" sz="1999">
                  <a:solidFill>
                    <a:srgbClr val="163459"/>
                  </a:solidFill>
                  <a:latin typeface="Fahkwang Extra-Light"/>
                  <a:ea typeface="Fahkwang Extra-Light"/>
                  <a:cs typeface="Fahkwang Extra-Light"/>
                  <a:sym typeface="Fahkwang Extra-Light"/>
                </a:rPr>
                <a:t>You will also get an </a:t>
              </a:r>
              <a:r>
                <a:rPr lang="en-US" sz="1999" b="true">
                  <a:solidFill>
                    <a:srgbClr val="163459"/>
                  </a:solidFill>
                  <a:latin typeface="Fahkwang Bold"/>
                  <a:ea typeface="Fahkwang Bold"/>
                  <a:cs typeface="Fahkwang Bold"/>
                  <a:sym typeface="Fahkwang Bold"/>
                </a:rPr>
                <a:t>appointment </a:t>
              </a:r>
              <a:r>
                <a:rPr lang="en-US" sz="1999">
                  <a:solidFill>
                    <a:srgbClr val="163459"/>
                  </a:solidFill>
                  <a:latin typeface="Fahkwang Extra-Light"/>
                  <a:ea typeface="Fahkwang Extra-Light"/>
                  <a:cs typeface="Fahkwang Extra-Light"/>
                  <a:sym typeface="Fahkwang Extra-Light"/>
                </a:rPr>
                <a:t>at the Questura for fingerprinting and final processing.</a:t>
              </a:r>
            </a:p>
            <a:p>
              <a:pPr algn="l">
                <a:lnSpc>
                  <a:spcPts val="2520"/>
                </a:lnSpc>
              </a:pPr>
            </a:p>
          </p:txBody>
        </p:sp>
        <p:sp>
          <p:nvSpPr>
            <p:cNvPr name="TextBox 20" id="20"/>
            <p:cNvSpPr txBox="true"/>
            <p:nvPr/>
          </p:nvSpPr>
          <p:spPr>
            <a:xfrm rot="0">
              <a:off x="0" y="-28575"/>
              <a:ext cx="5190825" cy="1958975"/>
            </a:xfrm>
            <a:prstGeom prst="rect">
              <a:avLst/>
            </a:prstGeom>
          </p:spPr>
          <p:txBody>
            <a:bodyPr anchor="t" rtlCol="false" tIns="0" lIns="0" bIns="0" rIns="0">
              <a:spAutoFit/>
            </a:bodyPr>
            <a:lstStyle/>
            <a:p>
              <a:pPr algn="l">
                <a:lnSpc>
                  <a:spcPts val="3900"/>
                </a:lnSpc>
              </a:pPr>
              <a:r>
                <a:rPr lang="en-US" sz="3000">
                  <a:solidFill>
                    <a:srgbClr val="163459"/>
                  </a:solidFill>
                  <a:latin typeface="Fahkwang Extra-Light"/>
                  <a:ea typeface="Fahkwang Extra-Light"/>
                  <a:cs typeface="Fahkwang Extra-Light"/>
                  <a:sym typeface="Fahkwang Extra-Light"/>
                </a:rPr>
                <a:t>STEP 4</a:t>
              </a:r>
            </a:p>
            <a:p>
              <a:pPr algn="l" marL="0" indent="0" lvl="0">
                <a:lnSpc>
                  <a:spcPts val="3900"/>
                </a:lnSpc>
              </a:pPr>
              <a:r>
                <a:rPr lang="en-US" sz="3000">
                  <a:solidFill>
                    <a:srgbClr val="163459"/>
                  </a:solidFill>
                  <a:latin typeface="Fahkwang Extra-Light"/>
                  <a:ea typeface="Fahkwang Extra-Light"/>
                  <a:cs typeface="Fahkwang Extra-Light"/>
                  <a:sym typeface="Fahkwang Extra-Light"/>
                </a:rPr>
                <a:t>S</a:t>
              </a:r>
              <a:r>
                <a:rPr lang="en-US" sz="3000" u="none">
                  <a:solidFill>
                    <a:srgbClr val="163459"/>
                  </a:solidFill>
                  <a:latin typeface="Fahkwang Extra-Light"/>
                  <a:ea typeface="Fahkwang Extra-Light"/>
                  <a:cs typeface="Fahkwang Extra-Light"/>
                  <a:sym typeface="Fahkwang Extra-Light"/>
                </a:rPr>
                <a:t>UBMIT THE KIT AT POSTE ITALIANE</a:t>
              </a:r>
            </a:p>
          </p:txBody>
        </p:sp>
      </p:grpSp>
      <p:sp>
        <p:nvSpPr>
          <p:cNvPr name="Freeform 21" id="21"/>
          <p:cNvSpPr/>
          <p:nvPr/>
        </p:nvSpPr>
        <p:spPr>
          <a:xfrm flipH="false" flipV="false" rot="0">
            <a:off x="1188445" y="3660709"/>
            <a:ext cx="2408913" cy="463903"/>
          </a:xfrm>
          <a:custGeom>
            <a:avLst/>
            <a:gdLst/>
            <a:ahLst/>
            <a:cxnLst/>
            <a:rect r="r" b="b" t="t" l="l"/>
            <a:pathLst>
              <a:path h="463903" w="2408913">
                <a:moveTo>
                  <a:pt x="0" y="0"/>
                </a:moveTo>
                <a:lnTo>
                  <a:pt x="2408912" y="0"/>
                </a:lnTo>
                <a:lnTo>
                  <a:pt x="2408912" y="463903"/>
                </a:lnTo>
                <a:lnTo>
                  <a:pt x="0" y="46390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2" id="22"/>
          <p:cNvSpPr/>
          <p:nvPr/>
        </p:nvSpPr>
        <p:spPr>
          <a:xfrm flipH="false" flipV="false" rot="0">
            <a:off x="3026839" y="4373820"/>
            <a:ext cx="1141036" cy="769680"/>
          </a:xfrm>
          <a:custGeom>
            <a:avLst/>
            <a:gdLst/>
            <a:ahLst/>
            <a:cxnLst/>
            <a:rect r="r" b="b" t="t" l="l"/>
            <a:pathLst>
              <a:path h="769680" w="1141036">
                <a:moveTo>
                  <a:pt x="0" y="0"/>
                </a:moveTo>
                <a:lnTo>
                  <a:pt x="1141036" y="0"/>
                </a:lnTo>
                <a:lnTo>
                  <a:pt x="1141036" y="769680"/>
                </a:lnTo>
                <a:lnTo>
                  <a:pt x="0" y="7696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3" id="23">
            <a:hlinkClick r:id="rId3" action="ppaction://hlinksldjump"/>
          </p:cNvPr>
          <p:cNvSpPr/>
          <p:nvPr/>
        </p:nvSpPr>
        <p:spPr>
          <a:xfrm flipH="false" flipV="false" rot="0">
            <a:off x="6771610" y="4430580"/>
            <a:ext cx="1847568" cy="712920"/>
          </a:xfrm>
          <a:custGeom>
            <a:avLst/>
            <a:gdLst/>
            <a:ahLst/>
            <a:cxnLst/>
            <a:rect r="r" b="b" t="t" l="l"/>
            <a:pathLst>
              <a:path h="712920" w="1847568">
                <a:moveTo>
                  <a:pt x="0" y="0"/>
                </a:moveTo>
                <a:lnTo>
                  <a:pt x="1847567" y="0"/>
                </a:lnTo>
                <a:lnTo>
                  <a:pt x="1847567" y="712920"/>
                </a:lnTo>
                <a:lnTo>
                  <a:pt x="0" y="712920"/>
                </a:lnTo>
                <a:lnTo>
                  <a:pt x="0" y="0"/>
                </a:lnTo>
                <a:close/>
              </a:path>
            </a:pathLst>
          </a:custGeom>
          <a:blipFill>
            <a:blip r:embed="rId8"/>
            <a:stretch>
              <a:fillRect l="-4009" t="-44362" r="-5660" b="-44995"/>
            </a:stretch>
          </a:blipFill>
        </p:spPr>
      </p:sp>
      <p:sp>
        <p:nvSpPr>
          <p:cNvPr name="Freeform 24" id="24"/>
          <p:cNvSpPr/>
          <p:nvPr/>
        </p:nvSpPr>
        <p:spPr>
          <a:xfrm flipH="false" flipV="false" rot="0">
            <a:off x="15534113" y="4402200"/>
            <a:ext cx="1847568" cy="712920"/>
          </a:xfrm>
          <a:custGeom>
            <a:avLst/>
            <a:gdLst/>
            <a:ahLst/>
            <a:cxnLst/>
            <a:rect r="r" b="b" t="t" l="l"/>
            <a:pathLst>
              <a:path h="712920" w="1847568">
                <a:moveTo>
                  <a:pt x="0" y="0"/>
                </a:moveTo>
                <a:lnTo>
                  <a:pt x="1847567" y="0"/>
                </a:lnTo>
                <a:lnTo>
                  <a:pt x="1847567" y="712920"/>
                </a:lnTo>
                <a:lnTo>
                  <a:pt x="0" y="712920"/>
                </a:lnTo>
                <a:lnTo>
                  <a:pt x="0" y="0"/>
                </a:lnTo>
                <a:close/>
              </a:path>
            </a:pathLst>
          </a:custGeom>
          <a:blipFill>
            <a:blip r:embed="rId8"/>
            <a:stretch>
              <a:fillRect l="-4009" t="-44362" r="-5660" b="-44995"/>
            </a:stretch>
          </a:blipFill>
        </p:spPr>
      </p:sp>
      <p:sp>
        <p:nvSpPr>
          <p:cNvPr name="Freeform 25" id="25"/>
          <p:cNvSpPr/>
          <p:nvPr/>
        </p:nvSpPr>
        <p:spPr>
          <a:xfrm flipH="false" flipV="false" rot="0">
            <a:off x="11394816" y="4046714"/>
            <a:ext cx="995084" cy="1096786"/>
          </a:xfrm>
          <a:custGeom>
            <a:avLst/>
            <a:gdLst/>
            <a:ahLst/>
            <a:cxnLst/>
            <a:rect r="r" b="b" t="t" l="l"/>
            <a:pathLst>
              <a:path h="1096786" w="995084">
                <a:moveTo>
                  <a:pt x="0" y="0"/>
                </a:moveTo>
                <a:lnTo>
                  <a:pt x="995084" y="0"/>
                </a:lnTo>
                <a:lnTo>
                  <a:pt x="995084" y="1096786"/>
                </a:lnTo>
                <a:lnTo>
                  <a:pt x="0" y="109678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26" id="26"/>
          <p:cNvSpPr txBox="true"/>
          <p:nvPr/>
        </p:nvSpPr>
        <p:spPr>
          <a:xfrm rot="0">
            <a:off x="1028700" y="1095375"/>
            <a:ext cx="16881003" cy="2072007"/>
          </a:xfrm>
          <a:prstGeom prst="rect">
            <a:avLst/>
          </a:prstGeom>
        </p:spPr>
        <p:txBody>
          <a:bodyPr anchor="t" rtlCol="false" tIns="0" lIns="0" bIns="0" rIns="0">
            <a:spAutoFit/>
          </a:bodyPr>
          <a:lstStyle/>
          <a:p>
            <a:pPr algn="l" marL="0" indent="0" lvl="0">
              <a:lnSpc>
                <a:spcPts val="8000"/>
              </a:lnSpc>
            </a:pPr>
            <a:r>
              <a:rPr lang="en-US" sz="8000">
                <a:solidFill>
                  <a:srgbClr val="163459"/>
                </a:solidFill>
                <a:latin typeface="Maharlika"/>
                <a:ea typeface="Maharlika"/>
                <a:cs typeface="Maharlika"/>
                <a:sym typeface="Maharlika"/>
              </a:rPr>
              <a:t>Step-by-Step Guide </a:t>
            </a:r>
          </a:p>
          <a:p>
            <a:pPr algn="l" marL="0" indent="0" lvl="0">
              <a:lnSpc>
                <a:spcPts val="7400"/>
              </a:lnSpc>
            </a:pPr>
            <a:r>
              <a:rPr lang="en-US" sz="7400">
                <a:solidFill>
                  <a:srgbClr val="163459"/>
                </a:solidFill>
                <a:latin typeface="Maharlika"/>
                <a:ea typeface="Maharlika"/>
                <a:cs typeface="Maharlika"/>
                <a:sym typeface="Maharlika"/>
              </a:rPr>
              <a:t>for entering Italy with a Type D Visa</a:t>
            </a:r>
          </a:p>
        </p:txBody>
      </p:sp>
      <p:grpSp>
        <p:nvGrpSpPr>
          <p:cNvPr name="Group 27" id="27"/>
          <p:cNvGrpSpPr/>
          <p:nvPr/>
        </p:nvGrpSpPr>
        <p:grpSpPr>
          <a:xfrm rot="0">
            <a:off x="9600323" y="4649844"/>
            <a:ext cx="3908605" cy="5533149"/>
            <a:chOff x="0" y="0"/>
            <a:chExt cx="5211473" cy="7377532"/>
          </a:xfrm>
        </p:grpSpPr>
        <p:sp>
          <p:nvSpPr>
            <p:cNvPr name="TextBox 28" id="28"/>
            <p:cNvSpPr txBox="true"/>
            <p:nvPr/>
          </p:nvSpPr>
          <p:spPr>
            <a:xfrm rot="0">
              <a:off x="0" y="2079304"/>
              <a:ext cx="5211473" cy="5298228"/>
            </a:xfrm>
            <a:prstGeom prst="rect">
              <a:avLst/>
            </a:prstGeom>
          </p:spPr>
          <p:txBody>
            <a:bodyPr anchor="t" rtlCol="false" tIns="0" lIns="0" bIns="0" rIns="0">
              <a:spAutoFit/>
            </a:bodyPr>
            <a:lstStyle/>
            <a:p>
              <a:pPr algn="l">
                <a:lnSpc>
                  <a:spcPts val="2659"/>
                </a:lnSpc>
              </a:pPr>
              <a:r>
                <a:rPr lang="en-US" sz="1899">
                  <a:solidFill>
                    <a:srgbClr val="163459"/>
                  </a:solidFill>
                  <a:latin typeface="Fahkwang Extra-Light"/>
                  <a:ea typeface="Fahkwang Extra-Light"/>
                  <a:cs typeface="Fahkwang Extra-Light"/>
                  <a:sym typeface="Fahkwang Extra-Light"/>
                </a:rPr>
                <a:t>Attach the required documents:</a:t>
              </a:r>
            </a:p>
            <a:p>
              <a:pPr algn="l" marL="410209" indent="-205105" lvl="1">
                <a:lnSpc>
                  <a:spcPts val="2659"/>
                </a:lnSpc>
                <a:buFont typeface="Arial"/>
                <a:buChar char="•"/>
              </a:pPr>
              <a:r>
                <a:rPr lang="en-US" sz="1899">
                  <a:solidFill>
                    <a:srgbClr val="163459"/>
                  </a:solidFill>
                  <a:latin typeface="Fahkwang Extra-Light"/>
                  <a:ea typeface="Fahkwang Extra-Light"/>
                  <a:cs typeface="Fahkwang Extra-Light"/>
                  <a:sym typeface="Fahkwang Extra-Light"/>
                </a:rPr>
                <a:t>Passport (copy of main pages + visa)</a:t>
              </a:r>
            </a:p>
            <a:p>
              <a:pPr algn="l" marL="410209" indent="-205105" lvl="1">
                <a:lnSpc>
                  <a:spcPts val="2659"/>
                </a:lnSpc>
                <a:buFont typeface="Arial"/>
                <a:buChar char="•"/>
              </a:pPr>
              <a:r>
                <a:rPr lang="en-US" sz="1899">
                  <a:solidFill>
                    <a:srgbClr val="163459"/>
                  </a:solidFill>
                  <a:latin typeface="Fahkwang Extra-Light"/>
                  <a:ea typeface="Fahkwang Extra-Light"/>
                  <a:cs typeface="Fahkwang Extra-Light"/>
                  <a:sym typeface="Fahkwang Extra-Light"/>
                </a:rPr>
                <a:t>Recent passport </a:t>
              </a:r>
              <a:r>
                <a:rPr lang="en-US" sz="1899">
                  <a:solidFill>
                    <a:srgbClr val="163459"/>
                  </a:solidFill>
                  <a:latin typeface="Fahkwang Extra-Light"/>
                  <a:ea typeface="Fahkwang Extra-Light"/>
                  <a:cs typeface="Fahkwang Extra-Light"/>
                  <a:sym typeface="Fahkwang Extra-Light"/>
                </a:rPr>
                <a:t>photo</a:t>
              </a:r>
            </a:p>
            <a:p>
              <a:pPr algn="l" marL="410209" indent="-205105" lvl="1">
                <a:lnSpc>
                  <a:spcPts val="2659"/>
                </a:lnSpc>
                <a:buFont typeface="Arial"/>
                <a:buChar char="•"/>
              </a:pPr>
              <a:r>
                <a:rPr lang="en-US" sz="1899">
                  <a:solidFill>
                    <a:srgbClr val="163459"/>
                  </a:solidFill>
                  <a:latin typeface="Fahkwang Extra-Light"/>
                  <a:ea typeface="Fahkwang Extra-Light"/>
                  <a:cs typeface="Fahkwang Extra-Light"/>
                  <a:sym typeface="Fahkwang Extra-Light"/>
                </a:rPr>
                <a:t>Enrollment certificate from work contract / reason for stay</a:t>
              </a:r>
            </a:p>
            <a:p>
              <a:pPr algn="l" marL="410209" indent="-205105" lvl="1">
                <a:lnSpc>
                  <a:spcPts val="2659"/>
                </a:lnSpc>
                <a:buFont typeface="Arial"/>
                <a:buChar char="•"/>
              </a:pPr>
              <a:r>
                <a:rPr lang="en-US" sz="1899">
                  <a:solidFill>
                    <a:srgbClr val="163459"/>
                  </a:solidFill>
                  <a:latin typeface="Fahkwang Extra-Light"/>
                  <a:ea typeface="Fahkwang Extra-Light"/>
                  <a:cs typeface="Fahkwang Extra-Light"/>
                  <a:sym typeface="Fahkwang Extra-Light"/>
                </a:rPr>
                <a:t>Receipt for payment of the “marca da bollo” </a:t>
              </a:r>
            </a:p>
            <a:p>
              <a:pPr algn="l" marL="410209" indent="-205105" lvl="1">
                <a:lnSpc>
                  <a:spcPts val="2659"/>
                </a:lnSpc>
                <a:buFont typeface="Arial"/>
                <a:buChar char="•"/>
              </a:pPr>
              <a:r>
                <a:rPr lang="en-US" sz="1899">
                  <a:solidFill>
                    <a:srgbClr val="163459"/>
                  </a:solidFill>
                  <a:latin typeface="Fahkwang Extra-Light"/>
                  <a:ea typeface="Fahkwang Extra-Light"/>
                  <a:cs typeface="Fahkwang Extra-Light"/>
                  <a:sym typeface="Fahkwang Extra-Light"/>
                </a:rPr>
                <a:t>Rental contract or host declaration </a:t>
              </a:r>
            </a:p>
            <a:p>
              <a:pPr algn="l">
                <a:lnSpc>
                  <a:spcPts val="2660"/>
                </a:lnSpc>
              </a:pPr>
            </a:p>
          </p:txBody>
        </p:sp>
        <p:sp>
          <p:nvSpPr>
            <p:cNvPr name="TextBox 29" id="29"/>
            <p:cNvSpPr txBox="true"/>
            <p:nvPr/>
          </p:nvSpPr>
          <p:spPr>
            <a:xfrm rot="0">
              <a:off x="0" y="-28575"/>
              <a:ext cx="5211473" cy="1958975"/>
            </a:xfrm>
            <a:prstGeom prst="rect">
              <a:avLst/>
            </a:prstGeom>
          </p:spPr>
          <p:txBody>
            <a:bodyPr anchor="t" rtlCol="false" tIns="0" lIns="0" bIns="0" rIns="0">
              <a:spAutoFit/>
            </a:bodyPr>
            <a:lstStyle/>
            <a:p>
              <a:pPr algn="l" marL="0" indent="0" lvl="0">
                <a:lnSpc>
                  <a:spcPts val="3900"/>
                </a:lnSpc>
              </a:pPr>
              <a:r>
                <a:rPr lang="en-US" sz="3000">
                  <a:solidFill>
                    <a:srgbClr val="163459"/>
                  </a:solidFill>
                  <a:latin typeface="Fahkwang Extra-Light"/>
                  <a:ea typeface="Fahkwang Extra-Light"/>
                  <a:cs typeface="Fahkwang Extra-Light"/>
                  <a:sym typeface="Fahkwang Extra-Light"/>
                </a:rPr>
                <a:t>STEP</a:t>
              </a:r>
              <a:r>
                <a:rPr lang="en-US" sz="3000" u="none">
                  <a:solidFill>
                    <a:srgbClr val="163459"/>
                  </a:solidFill>
                  <a:latin typeface="Fahkwang Extra-Light"/>
                  <a:ea typeface="Fahkwang Extra-Light"/>
                  <a:cs typeface="Fahkwang Extra-Light"/>
                  <a:sym typeface="Fahkwang Extra-Light"/>
                </a:rPr>
                <a:t> 3</a:t>
              </a:r>
            </a:p>
            <a:p>
              <a:pPr algn="l" marL="0" indent="0" lvl="0">
                <a:lnSpc>
                  <a:spcPts val="3900"/>
                </a:lnSpc>
              </a:pPr>
              <a:r>
                <a:rPr lang="en-US" sz="3000" u="none">
                  <a:solidFill>
                    <a:srgbClr val="163459"/>
                  </a:solidFill>
                  <a:latin typeface="Fahkwang Extra-Light"/>
                  <a:ea typeface="Fahkwang Extra-Light"/>
                  <a:cs typeface="Fahkwang Extra-Light"/>
                  <a:sym typeface="Fahkwang Extra-Light"/>
                </a:rPr>
                <a:t>PREPARE YOUR DOCUMENTS</a:t>
              </a:r>
            </a:p>
          </p:txBody>
        </p:sp>
      </p:grpSp>
      <p:sp>
        <p:nvSpPr>
          <p:cNvPr name="TextBox 30" id="30"/>
          <p:cNvSpPr txBox="true"/>
          <p:nvPr/>
        </p:nvSpPr>
        <p:spPr>
          <a:xfrm rot="0">
            <a:off x="1038225" y="533400"/>
            <a:ext cx="3371462"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11" action="ppaction://hlinksldjump"/>
              </a:rPr>
              <a:t>Back to index</a:t>
            </a:r>
          </a:p>
        </p:txBody>
      </p:sp>
      <p:sp>
        <p:nvSpPr>
          <p:cNvPr name="Freeform 31" id="31"/>
          <p:cNvSpPr/>
          <p:nvPr/>
        </p:nvSpPr>
        <p:spPr>
          <a:xfrm flipH="false" flipV="false" rot="-10800000">
            <a:off x="6066653" y="3848671"/>
            <a:ext cx="801173" cy="801173"/>
          </a:xfrm>
          <a:custGeom>
            <a:avLst/>
            <a:gdLst/>
            <a:ahLst/>
            <a:cxnLst/>
            <a:rect r="r" b="b" t="t" l="l"/>
            <a:pathLst>
              <a:path h="801173" w="801173">
                <a:moveTo>
                  <a:pt x="0" y="0"/>
                </a:moveTo>
                <a:lnTo>
                  <a:pt x="801173" y="0"/>
                </a:lnTo>
                <a:lnTo>
                  <a:pt x="801173" y="801173"/>
                </a:lnTo>
                <a:lnTo>
                  <a:pt x="0" y="801173"/>
                </a:lnTo>
                <a:lnTo>
                  <a:pt x="0" y="0"/>
                </a:lnTo>
                <a:close/>
              </a:path>
            </a:pathLst>
          </a:custGeom>
          <a:blipFill>
            <a:blip r:embed="rId12"/>
            <a:stretch>
              <a:fillRect l="0" t="0" r="0" b="0"/>
            </a:stretch>
          </a:blipFill>
        </p:spPr>
      </p:sp>
      <p:sp>
        <p:nvSpPr>
          <p:cNvPr name="TextBox 32" id="32"/>
          <p:cNvSpPr txBox="true"/>
          <p:nvPr/>
        </p:nvSpPr>
        <p:spPr>
          <a:xfrm rot="0">
            <a:off x="6867826" y="4102890"/>
            <a:ext cx="2014639" cy="264160"/>
          </a:xfrm>
          <a:prstGeom prst="rect">
            <a:avLst/>
          </a:prstGeom>
        </p:spPr>
        <p:txBody>
          <a:bodyPr anchor="t" rtlCol="false" tIns="0" lIns="0" bIns="0" rIns="0">
            <a:spAutoFit/>
          </a:bodyPr>
          <a:lstStyle/>
          <a:p>
            <a:pPr algn="ctr">
              <a:lnSpc>
                <a:spcPts val="2239"/>
              </a:lnSpc>
            </a:pPr>
            <a:r>
              <a:rPr lang="en-US" sz="1599">
                <a:solidFill>
                  <a:srgbClr val="000000"/>
                </a:solidFill>
                <a:latin typeface="Open Sans"/>
                <a:ea typeface="Open Sans"/>
                <a:cs typeface="Open Sans"/>
                <a:sym typeface="Open Sans"/>
              </a:rPr>
              <a:t>D</a:t>
            </a:r>
            <a:r>
              <a:rPr lang="en-US" sz="1599">
                <a:solidFill>
                  <a:srgbClr val="000000"/>
                </a:solidFill>
                <a:latin typeface="Open Sans"/>
                <a:ea typeface="Open Sans"/>
                <a:cs typeface="Open Sans"/>
                <a:sym typeface="Open Sans"/>
              </a:rPr>
              <a:t>iscover more here</a:t>
            </a:r>
          </a:p>
        </p:txBody>
      </p:sp>
      <p:sp>
        <p:nvSpPr>
          <p:cNvPr name="Freeform 33" id="33">
            <a:hlinkClick r:id="rId15"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34" id="34">
            <a:hlinkClick r:id="rId16"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10800000">
            <a:off x="0" y="0"/>
            <a:ext cx="18288000" cy="10287000"/>
          </a:xfrm>
          <a:custGeom>
            <a:avLst/>
            <a:gdLst/>
            <a:ahLst/>
            <a:cxnLst/>
            <a:rect r="r" b="b" t="t" l="l"/>
            <a:pathLst>
              <a:path h="10287000" w="18288000">
                <a:moveTo>
                  <a:pt x="18288000" y="10287000"/>
                </a:moveTo>
                <a:lnTo>
                  <a:pt x="0" y="10287000"/>
                </a:lnTo>
                <a:lnTo>
                  <a:pt x="0" y="0"/>
                </a:lnTo>
                <a:lnTo>
                  <a:pt x="18288000" y="0"/>
                </a:lnTo>
                <a:lnTo>
                  <a:pt x="18288000" y="10287000"/>
                </a:lnTo>
                <a:close/>
              </a:path>
            </a:pathLst>
          </a:custGeom>
          <a:blipFill>
            <a:blip r:embed="rId2"/>
            <a:stretch>
              <a:fillRect l="0" t="0" r="0" b="-77851"/>
            </a:stretch>
          </a:blipFill>
        </p:spPr>
      </p:sp>
      <p:sp>
        <p:nvSpPr>
          <p:cNvPr name="AutoShape 3" id="3"/>
          <p:cNvSpPr/>
          <p:nvPr/>
        </p:nvSpPr>
        <p:spPr>
          <a:xfrm rot="0">
            <a:off x="1028700" y="3892660"/>
            <a:ext cx="17441881" cy="0"/>
          </a:xfrm>
          <a:prstGeom prst="line">
            <a:avLst/>
          </a:prstGeom>
          <a:ln cap="rnd" w="9525">
            <a:solidFill>
              <a:srgbClr val="163459"/>
            </a:solidFill>
            <a:prstDash val="solid"/>
            <a:headEnd type="none" len="sm" w="sm"/>
            <a:tailEnd type="none" len="sm" w="sm"/>
          </a:ln>
        </p:spPr>
      </p:sp>
      <p:grpSp>
        <p:nvGrpSpPr>
          <p:cNvPr name="Group 4" id="4"/>
          <p:cNvGrpSpPr/>
          <p:nvPr/>
        </p:nvGrpSpPr>
        <p:grpSpPr>
          <a:xfrm rot="0">
            <a:off x="1028700" y="3735498"/>
            <a:ext cx="323850" cy="323850"/>
            <a:chOff x="0" y="0"/>
            <a:chExt cx="6350000" cy="6350000"/>
          </a:xfrm>
        </p:grpSpPr>
        <p:sp>
          <p:nvSpPr>
            <p:cNvPr name="Freeform 5" id="5"/>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63459"/>
            </a:solidFill>
          </p:spPr>
        </p:sp>
      </p:grpSp>
      <p:grpSp>
        <p:nvGrpSpPr>
          <p:cNvPr name="Group 6" id="6"/>
          <p:cNvGrpSpPr/>
          <p:nvPr/>
        </p:nvGrpSpPr>
        <p:grpSpPr>
          <a:xfrm rot="0">
            <a:off x="9605817" y="3725973"/>
            <a:ext cx="323850" cy="323850"/>
            <a:chOff x="0" y="0"/>
            <a:chExt cx="6350000" cy="6350000"/>
          </a:xfrm>
        </p:grpSpPr>
        <p:sp>
          <p:nvSpPr>
            <p:cNvPr name="Freeform 7" id="7"/>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63459"/>
            </a:solidFill>
          </p:spPr>
        </p:sp>
      </p:grpSp>
      <p:grpSp>
        <p:nvGrpSpPr>
          <p:cNvPr name="Group 8" id="8"/>
          <p:cNvGrpSpPr/>
          <p:nvPr/>
        </p:nvGrpSpPr>
        <p:grpSpPr>
          <a:xfrm rot="0">
            <a:off x="13894375" y="3725973"/>
            <a:ext cx="323850" cy="323850"/>
            <a:chOff x="0" y="0"/>
            <a:chExt cx="6350000" cy="6350000"/>
          </a:xfrm>
        </p:grpSpPr>
        <p:sp>
          <p:nvSpPr>
            <p:cNvPr name="Freeform 9" id="9"/>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163459"/>
            </a:solidFill>
          </p:spPr>
        </p:sp>
      </p:grpSp>
      <p:sp>
        <p:nvSpPr>
          <p:cNvPr name="Freeform 10" id="10"/>
          <p:cNvSpPr/>
          <p:nvPr/>
        </p:nvSpPr>
        <p:spPr>
          <a:xfrm flipH="false" flipV="false" rot="0">
            <a:off x="1188445" y="3660709"/>
            <a:ext cx="2408913" cy="463903"/>
          </a:xfrm>
          <a:custGeom>
            <a:avLst/>
            <a:gdLst/>
            <a:ahLst/>
            <a:cxnLst/>
            <a:rect r="r" b="b" t="t" l="l"/>
            <a:pathLst>
              <a:path h="463903" w="2408913">
                <a:moveTo>
                  <a:pt x="0" y="0"/>
                </a:moveTo>
                <a:lnTo>
                  <a:pt x="2408912" y="0"/>
                </a:lnTo>
                <a:lnTo>
                  <a:pt x="2408912" y="463903"/>
                </a:lnTo>
                <a:lnTo>
                  <a:pt x="0" y="46390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1" id="11">
            <a:hlinkClick r:id="rId7"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a:hlinkClick r:id="rId8"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3" id="13"/>
          <p:cNvSpPr/>
          <p:nvPr/>
        </p:nvSpPr>
        <p:spPr>
          <a:xfrm flipH="false" flipV="false" rot="0">
            <a:off x="3745280" y="4124612"/>
            <a:ext cx="1545988" cy="1190411"/>
          </a:xfrm>
          <a:custGeom>
            <a:avLst/>
            <a:gdLst/>
            <a:ahLst/>
            <a:cxnLst/>
            <a:rect r="r" b="b" t="t" l="l"/>
            <a:pathLst>
              <a:path h="1190411" w="1545988">
                <a:moveTo>
                  <a:pt x="0" y="0"/>
                </a:moveTo>
                <a:lnTo>
                  <a:pt x="1545988" y="0"/>
                </a:lnTo>
                <a:lnTo>
                  <a:pt x="1545988" y="1190410"/>
                </a:lnTo>
                <a:lnTo>
                  <a:pt x="0" y="1190410"/>
                </a:lnTo>
                <a:lnTo>
                  <a:pt x="0" y="0"/>
                </a:lnTo>
                <a:close/>
              </a:path>
            </a:pathLst>
          </a:custGeom>
          <a:blipFill>
            <a:blip r:embed="rId9"/>
            <a:stretch>
              <a:fillRect l="0" t="0" r="0" b="0"/>
            </a:stretch>
          </a:blipFill>
        </p:spPr>
      </p:sp>
      <p:sp>
        <p:nvSpPr>
          <p:cNvPr name="TextBox 14" id="14"/>
          <p:cNvSpPr txBox="true"/>
          <p:nvPr/>
        </p:nvSpPr>
        <p:spPr>
          <a:xfrm rot="0">
            <a:off x="1028700" y="1095375"/>
            <a:ext cx="16881003" cy="2072007"/>
          </a:xfrm>
          <a:prstGeom prst="rect">
            <a:avLst/>
          </a:prstGeom>
        </p:spPr>
        <p:txBody>
          <a:bodyPr anchor="t" rtlCol="false" tIns="0" lIns="0" bIns="0" rIns="0">
            <a:spAutoFit/>
          </a:bodyPr>
          <a:lstStyle/>
          <a:p>
            <a:pPr algn="l" marL="0" indent="0" lvl="0">
              <a:lnSpc>
                <a:spcPts val="8000"/>
              </a:lnSpc>
            </a:pPr>
            <a:r>
              <a:rPr lang="en-US" sz="8000">
                <a:solidFill>
                  <a:srgbClr val="163459"/>
                </a:solidFill>
                <a:latin typeface="Maharlika"/>
                <a:ea typeface="Maharlika"/>
                <a:cs typeface="Maharlika"/>
                <a:sym typeface="Maharlika"/>
              </a:rPr>
              <a:t>Step-by-Step Guide </a:t>
            </a:r>
          </a:p>
          <a:p>
            <a:pPr algn="l" marL="0" indent="0" lvl="0">
              <a:lnSpc>
                <a:spcPts val="7400"/>
              </a:lnSpc>
            </a:pPr>
            <a:r>
              <a:rPr lang="en-US" sz="7400">
                <a:solidFill>
                  <a:srgbClr val="163459"/>
                </a:solidFill>
                <a:latin typeface="Maharlika"/>
                <a:ea typeface="Maharlika"/>
                <a:cs typeface="Maharlika"/>
                <a:sym typeface="Maharlika"/>
              </a:rPr>
              <a:t>for entering Italy with a Type D Visa</a:t>
            </a:r>
          </a:p>
        </p:txBody>
      </p:sp>
      <p:sp>
        <p:nvSpPr>
          <p:cNvPr name="TextBox 15" id="15"/>
          <p:cNvSpPr txBox="true"/>
          <p:nvPr/>
        </p:nvSpPr>
        <p:spPr>
          <a:xfrm rot="0">
            <a:off x="102870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10" action="ppaction://hlinksldjump"/>
              </a:rPr>
              <a:t>Back to index</a:t>
            </a:r>
          </a:p>
        </p:txBody>
      </p:sp>
      <p:grpSp>
        <p:nvGrpSpPr>
          <p:cNvPr name="Group 16" id="16"/>
          <p:cNvGrpSpPr/>
          <p:nvPr/>
        </p:nvGrpSpPr>
        <p:grpSpPr>
          <a:xfrm rot="0">
            <a:off x="1028700" y="4836881"/>
            <a:ext cx="5374819" cy="3457756"/>
            <a:chOff x="0" y="0"/>
            <a:chExt cx="7166425" cy="4610342"/>
          </a:xfrm>
        </p:grpSpPr>
        <p:sp>
          <p:nvSpPr>
            <p:cNvPr name="TextBox 17" id="17"/>
            <p:cNvSpPr txBox="true"/>
            <p:nvPr/>
          </p:nvSpPr>
          <p:spPr>
            <a:xfrm rot="0">
              <a:off x="0" y="2760375"/>
              <a:ext cx="6801943" cy="1849967"/>
            </a:xfrm>
            <a:prstGeom prst="rect">
              <a:avLst/>
            </a:prstGeom>
          </p:spPr>
          <p:txBody>
            <a:bodyPr anchor="t" rtlCol="false" tIns="0" lIns="0" bIns="0" rIns="0">
              <a:spAutoFit/>
            </a:bodyPr>
            <a:lstStyle/>
            <a:p>
              <a:pPr algn="l" marL="0" indent="0" lvl="0">
                <a:lnSpc>
                  <a:spcPts val="2800"/>
                </a:lnSpc>
                <a:spcBef>
                  <a:spcPct val="0"/>
                </a:spcBef>
              </a:pPr>
              <a:r>
                <a:rPr lang="en-US" sz="2000">
                  <a:solidFill>
                    <a:srgbClr val="163459"/>
                  </a:solidFill>
                  <a:latin typeface="Fahkwang Extra-Light"/>
                  <a:ea typeface="Fahkwang Extra-Light"/>
                  <a:cs typeface="Fahkwang Extra-Light"/>
                  <a:sym typeface="Fahkwang Extra-Light"/>
                </a:rPr>
                <a:t>After</a:t>
              </a:r>
              <a:r>
                <a:rPr lang="en-US" sz="2000">
                  <a:solidFill>
                    <a:srgbClr val="163459"/>
                  </a:solidFill>
                  <a:latin typeface="Fahkwang Extra-Light"/>
                  <a:ea typeface="Fahkwang Extra-Light"/>
                  <a:cs typeface="Fahkwang Extra-Light"/>
                  <a:sym typeface="Fahkwang Extra-Light"/>
                </a:rPr>
                <a:t> completing fingerprinting and verification, you will receive your residence permit, valid for the duration of your visa/study/work.</a:t>
              </a:r>
            </a:p>
          </p:txBody>
        </p:sp>
        <p:sp>
          <p:nvSpPr>
            <p:cNvPr name="TextBox 18" id="18"/>
            <p:cNvSpPr txBox="true"/>
            <p:nvPr/>
          </p:nvSpPr>
          <p:spPr>
            <a:xfrm rot="0">
              <a:off x="0" y="-28575"/>
              <a:ext cx="7166425" cy="2619375"/>
            </a:xfrm>
            <a:prstGeom prst="rect">
              <a:avLst/>
            </a:prstGeom>
          </p:spPr>
          <p:txBody>
            <a:bodyPr anchor="t" rtlCol="false" tIns="0" lIns="0" bIns="0" rIns="0">
              <a:spAutoFit/>
            </a:bodyPr>
            <a:lstStyle/>
            <a:p>
              <a:pPr algn="l">
                <a:lnSpc>
                  <a:spcPts val="3900"/>
                </a:lnSpc>
              </a:pPr>
              <a:r>
                <a:rPr lang="en-US" sz="3000">
                  <a:solidFill>
                    <a:srgbClr val="163459"/>
                  </a:solidFill>
                  <a:latin typeface="Fahkwang Extra-Light"/>
                  <a:ea typeface="Fahkwang Extra-Light"/>
                  <a:cs typeface="Fahkwang Extra-Light"/>
                  <a:sym typeface="Fahkwang Extra-Light"/>
                </a:rPr>
                <a:t>STEP 5</a:t>
              </a:r>
            </a:p>
            <a:p>
              <a:pPr algn="l" marL="0" indent="0" lvl="0">
                <a:lnSpc>
                  <a:spcPts val="3900"/>
                </a:lnSpc>
              </a:pPr>
              <a:r>
                <a:rPr lang="en-US" sz="3000">
                  <a:solidFill>
                    <a:srgbClr val="163459"/>
                  </a:solidFill>
                  <a:latin typeface="Fahkwang Extra-Light"/>
                  <a:ea typeface="Fahkwang Extra-Light"/>
                  <a:cs typeface="Fahkwang Extra-Light"/>
                  <a:sym typeface="Fahkwang Extra-Light"/>
                </a:rPr>
                <a:t>QUESTU</a:t>
              </a:r>
              <a:r>
                <a:rPr lang="en-US" sz="3000" u="none">
                  <a:solidFill>
                    <a:srgbClr val="163459"/>
                  </a:solidFill>
                  <a:latin typeface="Fahkwang Extra-Light"/>
                  <a:ea typeface="Fahkwang Extra-Light"/>
                  <a:cs typeface="Fahkwang Extra-Light"/>
                  <a:sym typeface="Fahkwang Extra-Light"/>
                </a:rPr>
                <a:t>RA APPOINTMENT</a:t>
              </a:r>
            </a:p>
            <a:p>
              <a:pPr algn="l" marL="0" indent="0" lvl="0">
                <a:lnSpc>
                  <a:spcPts val="3900"/>
                </a:lnSpc>
              </a:pPr>
              <a:r>
                <a:rPr lang="en-US" sz="3000" u="none">
                  <a:solidFill>
                    <a:srgbClr val="163459"/>
                  </a:solidFill>
                  <a:latin typeface="Fahkwang Extra-Light"/>
                  <a:ea typeface="Fahkwang Extra-Light"/>
                  <a:cs typeface="Fahkwang Extra-Light"/>
                  <a:sym typeface="Fahkwang Extra-Light"/>
                </a:rPr>
                <a:t>GO TO YOUR APPOINTED DATE</a:t>
              </a:r>
            </a:p>
          </p:txBody>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10800000">
            <a:off x="0" y="0"/>
            <a:ext cx="18288000" cy="10287000"/>
          </a:xfrm>
          <a:custGeom>
            <a:avLst/>
            <a:gdLst/>
            <a:ahLst/>
            <a:cxnLst/>
            <a:rect r="r" b="b" t="t" l="l"/>
            <a:pathLst>
              <a:path h="10287000" w="18288000">
                <a:moveTo>
                  <a:pt x="0" y="10287000"/>
                </a:moveTo>
                <a:lnTo>
                  <a:pt x="18288000" y="10287000"/>
                </a:lnTo>
                <a:lnTo>
                  <a:pt x="18288000" y="0"/>
                </a:lnTo>
                <a:lnTo>
                  <a:pt x="0" y="0"/>
                </a:lnTo>
                <a:lnTo>
                  <a:pt x="0" y="10287000"/>
                </a:lnTo>
                <a:close/>
              </a:path>
            </a:pathLst>
          </a:custGeom>
          <a:blipFill>
            <a:blip r:embed="rId2"/>
            <a:stretch>
              <a:fillRect l="0" t="0" r="0" b="-77851"/>
            </a:stretch>
          </a:blipFill>
        </p:spPr>
      </p:sp>
      <p:grpSp>
        <p:nvGrpSpPr>
          <p:cNvPr name="Group 3" id="3"/>
          <p:cNvGrpSpPr/>
          <p:nvPr/>
        </p:nvGrpSpPr>
        <p:grpSpPr>
          <a:xfrm rot="0">
            <a:off x="1028700" y="1973072"/>
            <a:ext cx="5245375" cy="7088687"/>
            <a:chOff x="0" y="0"/>
            <a:chExt cx="6993833" cy="9451583"/>
          </a:xfrm>
        </p:grpSpPr>
        <p:grpSp>
          <p:nvGrpSpPr>
            <p:cNvPr name="Group 4" id="4"/>
            <p:cNvGrpSpPr/>
            <p:nvPr/>
          </p:nvGrpSpPr>
          <p:grpSpPr>
            <a:xfrm rot="0">
              <a:off x="0" y="0"/>
              <a:ext cx="6993833" cy="9451583"/>
              <a:chOff x="0" y="0"/>
              <a:chExt cx="3548723" cy="4795803"/>
            </a:xfrm>
          </p:grpSpPr>
          <p:sp>
            <p:nvSpPr>
              <p:cNvPr name="Freeform 5" id="5"/>
              <p:cNvSpPr/>
              <p:nvPr/>
            </p:nvSpPr>
            <p:spPr>
              <a:xfrm flipH="false" flipV="false" rot="0">
                <a:off x="0" y="0"/>
                <a:ext cx="3548723" cy="4795803"/>
              </a:xfrm>
              <a:custGeom>
                <a:avLst/>
                <a:gdLst/>
                <a:ahLst/>
                <a:cxnLst/>
                <a:rect r="r" b="b" t="t" l="l"/>
                <a:pathLst>
                  <a:path h="4795803" w="3548723">
                    <a:moveTo>
                      <a:pt x="0" y="0"/>
                    </a:moveTo>
                    <a:lnTo>
                      <a:pt x="3548723" y="0"/>
                    </a:lnTo>
                    <a:lnTo>
                      <a:pt x="3548723" y="4795803"/>
                    </a:lnTo>
                    <a:lnTo>
                      <a:pt x="0" y="4795803"/>
                    </a:lnTo>
                    <a:close/>
                  </a:path>
                </a:pathLst>
              </a:custGeom>
              <a:solidFill>
                <a:srgbClr val="163459">
                  <a:alpha val="25882"/>
                </a:srgbClr>
              </a:solidFill>
            </p:spPr>
          </p:sp>
        </p:grpSp>
        <p:sp>
          <p:nvSpPr>
            <p:cNvPr name="TextBox 6" id="6"/>
            <p:cNvSpPr txBox="true"/>
            <p:nvPr/>
          </p:nvSpPr>
          <p:spPr>
            <a:xfrm rot="0">
              <a:off x="502664" y="403383"/>
              <a:ext cx="5988506" cy="1405895"/>
            </a:xfrm>
            <a:prstGeom prst="rect">
              <a:avLst/>
            </a:prstGeom>
          </p:spPr>
          <p:txBody>
            <a:bodyPr anchor="t" rtlCol="false" tIns="0" lIns="0" bIns="0" rIns="0">
              <a:spAutoFit/>
            </a:bodyPr>
            <a:lstStyle/>
            <a:p>
              <a:pPr algn="ctr" marL="0" indent="0" lvl="0">
                <a:lnSpc>
                  <a:spcPts val="7200"/>
                </a:lnSpc>
                <a:spcBef>
                  <a:spcPct val="0"/>
                </a:spcBef>
              </a:pPr>
              <a:r>
                <a:rPr lang="en-US" sz="7200" strike="noStrike" u="none">
                  <a:solidFill>
                    <a:srgbClr val="FFFFFF"/>
                  </a:solidFill>
                  <a:latin typeface="Maharlika"/>
                  <a:ea typeface="Maharlika"/>
                  <a:cs typeface="Maharlika"/>
                  <a:sym typeface="Maharlika"/>
                </a:rPr>
                <a:t>What it is</a:t>
              </a:r>
            </a:p>
          </p:txBody>
        </p:sp>
        <p:sp>
          <p:nvSpPr>
            <p:cNvPr name="TextBox 7" id="7"/>
            <p:cNvSpPr txBox="true"/>
            <p:nvPr/>
          </p:nvSpPr>
          <p:spPr>
            <a:xfrm rot="0">
              <a:off x="255373" y="1799753"/>
              <a:ext cx="6437459" cy="7108621"/>
            </a:xfrm>
            <a:prstGeom prst="rect">
              <a:avLst/>
            </a:prstGeom>
          </p:spPr>
          <p:txBody>
            <a:bodyPr anchor="t" rtlCol="false" tIns="0" lIns="0" bIns="0" rIns="0">
              <a:spAutoFit/>
            </a:bodyPr>
            <a:lstStyle/>
            <a:p>
              <a:pPr algn="ctr">
                <a:lnSpc>
                  <a:spcPts val="2096"/>
                </a:lnSpc>
              </a:pPr>
            </a:p>
            <a:p>
              <a:pPr algn="l" marL="394545" indent="-197272" lvl="1">
                <a:lnSpc>
                  <a:spcPts val="2375"/>
                </a:lnSpc>
                <a:buFont typeface="Arial"/>
                <a:buChar char="•"/>
              </a:pPr>
              <a:r>
                <a:rPr lang="en-US" sz="1827">
                  <a:solidFill>
                    <a:srgbClr val="FFFFFF"/>
                  </a:solidFill>
                  <a:latin typeface="Fahkwang Extra-Light"/>
                  <a:ea typeface="Fahkwang Extra-Light"/>
                  <a:cs typeface="Fahkwang Extra-Light"/>
                  <a:sym typeface="Fahkwang Extra-Light"/>
                </a:rPr>
                <a:t>Forms required to apply or renew a residence permit in </a:t>
              </a:r>
              <a:r>
                <a:rPr lang="en-US" sz="1827">
                  <a:solidFill>
                    <a:srgbClr val="FFFFFF"/>
                  </a:solidFill>
                  <a:latin typeface="Fahkwang Extra-Light"/>
                  <a:ea typeface="Fahkwang Extra-Light"/>
                  <a:cs typeface="Fahkwang Extra-Light"/>
                  <a:sym typeface="Fahkwang Extra-Light"/>
                </a:rPr>
                <a:t>Italy</a:t>
              </a:r>
            </a:p>
            <a:p>
              <a:pPr algn="l" marL="394545" indent="-197272" lvl="1">
                <a:lnSpc>
                  <a:spcPts val="2375"/>
                </a:lnSpc>
                <a:buFont typeface="Arial"/>
                <a:buChar char="•"/>
              </a:pPr>
              <a:r>
                <a:rPr lang="en-US" sz="1827">
                  <a:solidFill>
                    <a:srgbClr val="FFFFFF"/>
                  </a:solidFill>
                  <a:latin typeface="Fahkwang Extra-Light"/>
                  <a:ea typeface="Fahkwang Extra-Light"/>
                  <a:cs typeface="Fahkwang Extra-Light"/>
                  <a:sym typeface="Fahkwang Extra-Light"/>
                </a:rPr>
                <a:t>Available at authorized post offices (Sportello Amico) or some CAF/patronati</a:t>
              </a:r>
            </a:p>
            <a:p>
              <a:pPr algn="l">
                <a:lnSpc>
                  <a:spcPts val="2375"/>
                </a:lnSpc>
              </a:pPr>
            </a:p>
            <a:p>
              <a:pPr algn="l">
                <a:lnSpc>
                  <a:spcPts val="2655"/>
                </a:lnSpc>
              </a:pPr>
              <a:r>
                <a:rPr lang="en-US" b="true" sz="2042">
                  <a:solidFill>
                    <a:srgbClr val="FFFFFF"/>
                  </a:solidFill>
                  <a:latin typeface="Fahkwang Bold"/>
                  <a:ea typeface="Fahkwang Bold"/>
                  <a:cs typeface="Fahkwang Bold"/>
                  <a:sym typeface="Fahkwang Bold"/>
                </a:rPr>
                <a:t>Contents of the kit</a:t>
              </a:r>
            </a:p>
            <a:p>
              <a:pPr algn="l" marL="394545" indent="-197272" lvl="1">
                <a:lnSpc>
                  <a:spcPts val="2375"/>
                </a:lnSpc>
                <a:buFont typeface="Arial"/>
                <a:buChar char="•"/>
              </a:pPr>
              <a:r>
                <a:rPr lang="en-US" sz="1827">
                  <a:solidFill>
                    <a:srgbClr val="FFFFFF"/>
                  </a:solidFill>
                  <a:latin typeface="Fahkwang Extra-Light"/>
                  <a:ea typeface="Fahkwang Extra-Light"/>
                  <a:cs typeface="Fahkwang Extra-Light"/>
                  <a:sym typeface="Fahkwang Extra-Light"/>
                </a:rPr>
                <a:t>Form 1: Personal information of the applicant</a:t>
              </a:r>
            </a:p>
            <a:p>
              <a:pPr algn="l" marL="394545" indent="-197272" lvl="1">
                <a:lnSpc>
                  <a:spcPts val="2375"/>
                </a:lnSpc>
                <a:buFont typeface="Arial"/>
                <a:buChar char="•"/>
              </a:pPr>
              <a:r>
                <a:rPr lang="en-US" sz="1827">
                  <a:solidFill>
                    <a:srgbClr val="FFFFFF"/>
                  </a:solidFill>
                  <a:latin typeface="Fahkwang Extra-Light"/>
                  <a:ea typeface="Fahkwang Extra-Light"/>
                  <a:cs typeface="Fahkwang Extra-Light"/>
                  <a:sym typeface="Fahkwang Extra-Light"/>
                </a:rPr>
                <a:t>Form 2: For work-related residence permits</a:t>
              </a:r>
            </a:p>
            <a:p>
              <a:pPr algn="l">
                <a:lnSpc>
                  <a:spcPts val="2375"/>
                </a:lnSpc>
              </a:pPr>
            </a:p>
            <a:p>
              <a:pPr algn="l">
                <a:lnSpc>
                  <a:spcPts val="2655"/>
                </a:lnSpc>
              </a:pPr>
              <a:r>
                <a:rPr lang="en-US" b="true" sz="2042">
                  <a:solidFill>
                    <a:srgbClr val="FFFFFF"/>
                  </a:solidFill>
                  <a:latin typeface="Fahkwang Bold"/>
                  <a:ea typeface="Fahkwang Bold"/>
                  <a:cs typeface="Fahkwang Bold"/>
                  <a:sym typeface="Fahkwang Bold"/>
                </a:rPr>
                <a:t>Where to get it</a:t>
              </a:r>
            </a:p>
            <a:p>
              <a:pPr algn="l" marL="394545" indent="-197272" lvl="1">
                <a:lnSpc>
                  <a:spcPts val="2375"/>
                </a:lnSpc>
                <a:buFont typeface="Arial"/>
                <a:buChar char="•"/>
              </a:pPr>
              <a:r>
                <a:rPr lang="en-US" sz="1827">
                  <a:solidFill>
                    <a:srgbClr val="FFFFFF"/>
                  </a:solidFill>
                  <a:latin typeface="Fahkwang Extra-Light"/>
                  <a:ea typeface="Fahkwang Extra-Light"/>
                  <a:cs typeface="Fahkwang Extra-Light"/>
                  <a:sym typeface="Fahkwang Extra-Light"/>
                </a:rPr>
                <a:t>Post offices with Sportello Amico (usually large/central offices)</a:t>
              </a:r>
            </a:p>
            <a:p>
              <a:pPr algn="l" marL="394545" indent="-197272" lvl="1">
                <a:lnSpc>
                  <a:spcPts val="2375"/>
                </a:lnSpc>
                <a:buFont typeface="Arial"/>
                <a:buChar char="•"/>
              </a:pPr>
              <a:r>
                <a:rPr lang="en-US" sz="1827">
                  <a:solidFill>
                    <a:srgbClr val="FFFFFF"/>
                  </a:solidFill>
                  <a:latin typeface="Fahkwang Extra-Light"/>
                  <a:ea typeface="Fahkwang Extra-Light"/>
                  <a:cs typeface="Fahkwang Extra-Light"/>
                  <a:sym typeface="Fahkwang Extra-Light"/>
                </a:rPr>
                <a:t>Selected CAF/patronati</a:t>
              </a:r>
            </a:p>
            <a:p>
              <a:pPr algn="l">
                <a:lnSpc>
                  <a:spcPts val="2096"/>
                </a:lnSpc>
              </a:pPr>
            </a:p>
          </p:txBody>
        </p:sp>
      </p:grpSp>
      <p:grpSp>
        <p:nvGrpSpPr>
          <p:cNvPr name="Group 8" id="8"/>
          <p:cNvGrpSpPr/>
          <p:nvPr/>
        </p:nvGrpSpPr>
        <p:grpSpPr>
          <a:xfrm rot="0">
            <a:off x="6521313" y="1943934"/>
            <a:ext cx="5245375" cy="7096694"/>
            <a:chOff x="0" y="0"/>
            <a:chExt cx="6993833" cy="9462259"/>
          </a:xfrm>
        </p:grpSpPr>
        <p:grpSp>
          <p:nvGrpSpPr>
            <p:cNvPr name="Group 9" id="9"/>
            <p:cNvGrpSpPr/>
            <p:nvPr/>
          </p:nvGrpSpPr>
          <p:grpSpPr>
            <a:xfrm rot="0">
              <a:off x="0" y="0"/>
              <a:ext cx="6993833" cy="9462259"/>
              <a:chOff x="0" y="0"/>
              <a:chExt cx="3548723" cy="4801220"/>
            </a:xfrm>
          </p:grpSpPr>
          <p:sp>
            <p:nvSpPr>
              <p:cNvPr name="Freeform 10" id="10"/>
              <p:cNvSpPr/>
              <p:nvPr/>
            </p:nvSpPr>
            <p:spPr>
              <a:xfrm flipH="false" flipV="false" rot="0">
                <a:off x="0" y="0"/>
                <a:ext cx="3548723" cy="4801221"/>
              </a:xfrm>
              <a:custGeom>
                <a:avLst/>
                <a:gdLst/>
                <a:ahLst/>
                <a:cxnLst/>
                <a:rect r="r" b="b" t="t" l="l"/>
                <a:pathLst>
                  <a:path h="4801221" w="3548723">
                    <a:moveTo>
                      <a:pt x="0" y="0"/>
                    </a:moveTo>
                    <a:lnTo>
                      <a:pt x="3548723" y="0"/>
                    </a:lnTo>
                    <a:lnTo>
                      <a:pt x="3548723" y="4801221"/>
                    </a:lnTo>
                    <a:lnTo>
                      <a:pt x="0" y="4801221"/>
                    </a:lnTo>
                    <a:close/>
                  </a:path>
                </a:pathLst>
              </a:custGeom>
              <a:solidFill>
                <a:srgbClr val="163459">
                  <a:alpha val="25882"/>
                </a:srgbClr>
              </a:solidFill>
            </p:spPr>
          </p:sp>
        </p:grpSp>
        <p:sp>
          <p:nvSpPr>
            <p:cNvPr name="TextBox 11" id="11"/>
            <p:cNvSpPr txBox="true"/>
            <p:nvPr/>
          </p:nvSpPr>
          <p:spPr>
            <a:xfrm rot="0">
              <a:off x="502664" y="435331"/>
              <a:ext cx="5988506" cy="1481886"/>
            </a:xfrm>
            <a:prstGeom prst="rect">
              <a:avLst/>
            </a:prstGeom>
          </p:spPr>
          <p:txBody>
            <a:bodyPr anchor="t" rtlCol="false" tIns="0" lIns="0" bIns="0" rIns="0">
              <a:spAutoFit/>
            </a:bodyPr>
            <a:lstStyle/>
            <a:p>
              <a:pPr algn="ctr">
                <a:lnSpc>
                  <a:spcPts val="4100"/>
                </a:lnSpc>
              </a:pPr>
              <a:r>
                <a:rPr lang="en-US" sz="4100">
                  <a:solidFill>
                    <a:srgbClr val="FFFFFF"/>
                  </a:solidFill>
                  <a:latin typeface="Maharlika"/>
                  <a:ea typeface="Maharlika"/>
                  <a:cs typeface="Maharlika"/>
                  <a:sym typeface="Maharlika"/>
                </a:rPr>
                <a:t>Fil</a:t>
              </a:r>
              <a:r>
                <a:rPr lang="en-US" sz="4100">
                  <a:solidFill>
                    <a:srgbClr val="FFFFFF"/>
                  </a:solidFill>
                  <a:latin typeface="Maharlika"/>
                  <a:ea typeface="Maharlika"/>
                  <a:cs typeface="Maharlika"/>
                  <a:sym typeface="Maharlika"/>
                </a:rPr>
                <a:t>ling Out &amp; Submitting the Kit</a:t>
              </a:r>
            </a:p>
          </p:txBody>
        </p:sp>
        <p:sp>
          <p:nvSpPr>
            <p:cNvPr name="TextBox 12" id="12"/>
            <p:cNvSpPr txBox="true"/>
            <p:nvPr/>
          </p:nvSpPr>
          <p:spPr>
            <a:xfrm rot="0">
              <a:off x="502664" y="2167802"/>
              <a:ext cx="5988506" cy="7294457"/>
            </a:xfrm>
            <a:prstGeom prst="rect">
              <a:avLst/>
            </a:prstGeom>
          </p:spPr>
          <p:txBody>
            <a:bodyPr anchor="t" rtlCol="false" tIns="0" lIns="0" bIns="0" rIns="0">
              <a:spAutoFit/>
            </a:bodyPr>
            <a:lstStyle/>
            <a:p>
              <a:pPr algn="ctr">
                <a:lnSpc>
                  <a:spcPts val="2209"/>
                </a:lnSpc>
              </a:pPr>
              <a:r>
                <a:rPr lang="en-US" b="true" sz="1699">
                  <a:solidFill>
                    <a:srgbClr val="FFFFFF"/>
                  </a:solidFill>
                  <a:latin typeface="Fahkwang Bold"/>
                  <a:ea typeface="Fahkwang Bold"/>
                  <a:cs typeface="Fahkwang Bold"/>
                  <a:sym typeface="Fahkwang Bold"/>
                </a:rPr>
                <a:t>How to fi</a:t>
              </a:r>
              <a:r>
                <a:rPr lang="en-US" b="true" sz="1699">
                  <a:solidFill>
                    <a:srgbClr val="FFFFFF"/>
                  </a:solidFill>
                  <a:latin typeface="Fahkwang Bold"/>
                  <a:ea typeface="Fahkwang Bold"/>
                  <a:cs typeface="Fahkwang Bold"/>
                  <a:sym typeface="Fahkwang Bold"/>
                </a:rPr>
                <a:t>ll it out</a:t>
              </a:r>
            </a:p>
            <a:p>
              <a:pPr algn="l" marL="323850" indent="-161925" lvl="1">
                <a:lnSpc>
                  <a:spcPts val="1950"/>
                </a:lnSpc>
                <a:buFont typeface="Arial"/>
                <a:buChar char="•"/>
              </a:pPr>
              <a:r>
                <a:rPr lang="en-US" sz="1500">
                  <a:solidFill>
                    <a:srgbClr val="FFFFFF"/>
                  </a:solidFill>
                  <a:latin typeface="Fahkwang Extra-Light"/>
                  <a:ea typeface="Fahkwang Extra-Light"/>
                  <a:cs typeface="Fahkwang Extra-Light"/>
                  <a:sym typeface="Fahkwang Extra-Light"/>
                </a:rPr>
                <a:t>Write in block letters with a black pen</a:t>
              </a:r>
            </a:p>
            <a:p>
              <a:pPr algn="l" marL="323850" indent="-161925" lvl="1">
                <a:lnSpc>
                  <a:spcPts val="1950"/>
                </a:lnSpc>
                <a:buFont typeface="Arial"/>
                <a:buChar char="•"/>
              </a:pPr>
              <a:r>
                <a:rPr lang="en-US" sz="1500">
                  <a:solidFill>
                    <a:srgbClr val="FFFFFF"/>
                  </a:solidFill>
                  <a:latin typeface="Fahkwang Extra-Light"/>
                  <a:ea typeface="Fahkwang Extra-Light"/>
                  <a:cs typeface="Fahkwang Extra-Light"/>
                  <a:sym typeface="Fahkwang Extra-Light"/>
                </a:rPr>
                <a:t>Attach:</a:t>
              </a:r>
            </a:p>
            <a:p>
              <a:pPr algn="l" marL="647700" indent="-215900" lvl="2">
                <a:lnSpc>
                  <a:spcPts val="1950"/>
                </a:lnSpc>
                <a:buFont typeface="Arial"/>
                <a:buChar char="⚬"/>
              </a:pPr>
              <a:r>
                <a:rPr lang="en-US" sz="1500">
                  <a:solidFill>
                    <a:srgbClr val="FFFFFF"/>
                  </a:solidFill>
                  <a:latin typeface="Fahkwang Extra-Light"/>
                  <a:ea typeface="Fahkwang Extra-Light"/>
                  <a:cs typeface="Fahkwang Extra-Light"/>
                  <a:sym typeface="Fahkwang Extra-Light"/>
                </a:rPr>
                <a:t>Valid passport or equivalent travel document</a:t>
              </a:r>
            </a:p>
            <a:p>
              <a:pPr algn="l" marL="647700" indent="-215900" lvl="2">
                <a:lnSpc>
                  <a:spcPts val="1950"/>
                </a:lnSpc>
                <a:buFont typeface="Arial"/>
                <a:buChar char="⚬"/>
              </a:pPr>
              <a:r>
                <a:rPr lang="en-US" sz="1500">
                  <a:solidFill>
                    <a:srgbClr val="FFFFFF"/>
                  </a:solidFill>
                  <a:latin typeface="Fahkwang Extra-Light"/>
                  <a:ea typeface="Fahkwang Extra-Light"/>
                  <a:cs typeface="Fahkwang Extra-Light"/>
                  <a:sym typeface="Fahkwang Extra-Light"/>
                </a:rPr>
                <a:t>Supporting documents for your permit type</a:t>
              </a:r>
            </a:p>
            <a:p>
              <a:pPr algn="l" marL="647700" indent="-215900" lvl="2">
                <a:lnSpc>
                  <a:spcPts val="1950"/>
                </a:lnSpc>
                <a:buFont typeface="Arial"/>
                <a:buChar char="⚬"/>
              </a:pPr>
              <a:r>
                <a:rPr lang="en-US" sz="1500">
                  <a:solidFill>
                    <a:srgbClr val="FFFFFF"/>
                  </a:solidFill>
                  <a:latin typeface="Fahkwang Extra-Light"/>
                  <a:ea typeface="Fahkwang Extra-Light"/>
                  <a:cs typeface="Fahkwang Extra-Light"/>
                  <a:sym typeface="Fahkwang Extra-Light"/>
                </a:rPr>
                <a:t>Proof of health insurance</a:t>
              </a:r>
            </a:p>
            <a:p>
              <a:pPr algn="ctr">
                <a:lnSpc>
                  <a:spcPts val="1950"/>
                </a:lnSpc>
              </a:pPr>
              <a:r>
                <a:rPr lang="en-US" b="true" sz="1500">
                  <a:solidFill>
                    <a:srgbClr val="FFFFFF"/>
                  </a:solidFill>
                  <a:latin typeface="Fahkwang Bold"/>
                  <a:ea typeface="Fahkwang Bold"/>
                  <a:cs typeface="Fahkwang Bold"/>
                  <a:sym typeface="Fahkwang Bold"/>
                </a:rPr>
                <a:t>Submission steps</a:t>
              </a:r>
            </a:p>
            <a:p>
              <a:pPr algn="l" marL="323850" indent="-161925" lvl="1">
                <a:lnSpc>
                  <a:spcPts val="1950"/>
                </a:lnSpc>
                <a:buFont typeface="Arial"/>
                <a:buChar char="•"/>
              </a:pPr>
              <a:r>
                <a:rPr lang="en-US" sz="1500">
                  <a:solidFill>
                    <a:srgbClr val="FFFFFF"/>
                  </a:solidFill>
                  <a:latin typeface="Fahkwang Extra-Light"/>
                  <a:ea typeface="Fahkwang Extra-Light"/>
                  <a:cs typeface="Fahkwang Extra-Light"/>
                  <a:sym typeface="Fahkwang Extra-Light"/>
                </a:rPr>
                <a:t>Bring the completed kit and original documents to the Sportello Amico</a:t>
              </a:r>
            </a:p>
            <a:p>
              <a:pPr algn="l" marL="323850" indent="-161925" lvl="1">
                <a:lnSpc>
                  <a:spcPts val="1950"/>
                </a:lnSpc>
                <a:buFont typeface="Arial"/>
                <a:buChar char="•"/>
              </a:pPr>
              <a:r>
                <a:rPr lang="en-US" sz="1500">
                  <a:solidFill>
                    <a:srgbClr val="FFFFFF"/>
                  </a:solidFill>
                  <a:latin typeface="Fahkwang Extra-Light"/>
                  <a:ea typeface="Fahkwang Extra-Light"/>
                  <a:cs typeface="Fahkwang Extra-Light"/>
                  <a:sym typeface="Fahkwang Extra-Light"/>
                </a:rPr>
                <a:t>Do not sign or seal the envelope – postal staff must review it first</a:t>
              </a:r>
            </a:p>
            <a:p>
              <a:pPr algn="l" marL="323850" indent="-161925" lvl="1">
                <a:lnSpc>
                  <a:spcPts val="1950"/>
                </a:lnSpc>
                <a:buFont typeface="Arial"/>
                <a:buChar char="•"/>
              </a:pPr>
              <a:r>
                <a:rPr lang="en-US" sz="1500">
                  <a:solidFill>
                    <a:srgbClr val="FFFFFF"/>
                  </a:solidFill>
                  <a:latin typeface="Fahkwang Extra-Light"/>
                  <a:ea typeface="Fahkwang Extra-Light"/>
                  <a:cs typeface="Fahkwang Extra-Light"/>
                  <a:sym typeface="Fahkwang Extra-Light"/>
                </a:rPr>
                <a:t>Receive a receipt as proof of application</a:t>
              </a:r>
            </a:p>
            <a:p>
              <a:pPr algn="l" marL="323850" indent="-161925" lvl="1">
                <a:lnSpc>
                  <a:spcPts val="1950"/>
                </a:lnSpc>
                <a:buFont typeface="Arial"/>
                <a:buChar char="•"/>
              </a:pPr>
              <a:r>
                <a:rPr lang="en-US" sz="1500">
                  <a:solidFill>
                    <a:srgbClr val="FFFFFF"/>
                  </a:solidFill>
                  <a:latin typeface="Fahkwang Extra-Light"/>
                  <a:ea typeface="Fahkwang Extra-Light"/>
                  <a:cs typeface="Fahkwang Extra-Light"/>
                  <a:sym typeface="Fahkwang Extra-Light"/>
                </a:rPr>
                <a:t>Wait for Questura appointment for photos and biometric data</a:t>
              </a:r>
            </a:p>
            <a:p>
              <a:pPr algn="ctr">
                <a:lnSpc>
                  <a:spcPts val="1950"/>
                </a:lnSpc>
              </a:pPr>
              <a:r>
                <a:rPr lang="en-US" b="true" sz="1500">
                  <a:solidFill>
                    <a:srgbClr val="FFFFFF"/>
                  </a:solidFill>
                  <a:latin typeface="Fahkwang Bold"/>
                  <a:ea typeface="Fahkwang Bold"/>
                  <a:cs typeface="Fahkwang Bold"/>
                  <a:sym typeface="Fahkwang Bold"/>
                </a:rPr>
                <a:t>Costs (typical)</a:t>
              </a:r>
            </a:p>
            <a:p>
              <a:pPr algn="l" marL="323850" indent="-161925" lvl="1">
                <a:lnSpc>
                  <a:spcPts val="1950"/>
                </a:lnSpc>
                <a:buFont typeface="Arial"/>
                <a:buChar char="•"/>
              </a:pPr>
              <a:r>
                <a:rPr lang="en-US" sz="1500">
                  <a:solidFill>
                    <a:srgbClr val="FFFFFF"/>
                  </a:solidFill>
                  <a:latin typeface="Fahkwang Extra-Light"/>
                  <a:ea typeface="Fahkwang Extra-Light"/>
                  <a:cs typeface="Fahkwang Extra-Light"/>
                  <a:sym typeface="Fahkwang Extra-Light"/>
                </a:rPr>
                <a:t>€16 stamp duty</a:t>
              </a:r>
            </a:p>
            <a:p>
              <a:pPr algn="l" marL="323850" indent="-161925" lvl="1">
                <a:lnSpc>
                  <a:spcPts val="1950"/>
                </a:lnSpc>
                <a:buFont typeface="Arial"/>
                <a:buChar char="•"/>
              </a:pPr>
              <a:r>
                <a:rPr lang="en-US" sz="1500">
                  <a:solidFill>
                    <a:srgbClr val="FFFFFF"/>
                  </a:solidFill>
                  <a:latin typeface="Fahkwang Extra-Light"/>
                  <a:ea typeface="Fahkwang Extra-Light"/>
                  <a:cs typeface="Fahkwang Extra-Light"/>
                  <a:sym typeface="Fahkwang Extra-Light"/>
                </a:rPr>
                <a:t>€30 registered mail</a:t>
              </a:r>
            </a:p>
            <a:p>
              <a:pPr algn="l" marL="323850" indent="-161925" lvl="1">
                <a:lnSpc>
                  <a:spcPts val="1950"/>
                </a:lnSpc>
                <a:buFont typeface="Arial"/>
                <a:buChar char="•"/>
              </a:pPr>
              <a:r>
                <a:rPr lang="en-US" sz="1500">
                  <a:solidFill>
                    <a:srgbClr val="FFFFFF"/>
                  </a:solidFill>
                  <a:latin typeface="Fahkwang Extra-Light"/>
                  <a:ea typeface="Fahkwang Extra-Light"/>
                  <a:cs typeface="Fahkwang Extra-Light"/>
                  <a:sym typeface="Fahkwang Extra-Light"/>
                </a:rPr>
                <a:t>€27.50 electronic residence permit</a:t>
              </a:r>
            </a:p>
            <a:p>
              <a:pPr algn="l" marL="323850" indent="-161925" lvl="1">
                <a:lnSpc>
                  <a:spcPts val="1950"/>
                </a:lnSpc>
                <a:buFont typeface="Arial"/>
                <a:buChar char="•"/>
              </a:pPr>
              <a:r>
                <a:rPr lang="en-US" sz="1500">
                  <a:solidFill>
                    <a:srgbClr val="FFFFFF"/>
                  </a:solidFill>
                  <a:latin typeface="Fahkwang Extra-Light"/>
                  <a:ea typeface="Fahkwang Extra-Light"/>
                  <a:cs typeface="Fahkwang Extra-Light"/>
                  <a:sym typeface="Fahkwang Extra-Light"/>
                </a:rPr>
                <a:t>€80–200 depending on permit type</a:t>
              </a:r>
            </a:p>
            <a:p>
              <a:pPr algn="l">
                <a:lnSpc>
                  <a:spcPts val="1950"/>
                </a:lnSpc>
              </a:pPr>
            </a:p>
          </p:txBody>
        </p:sp>
      </p:grpSp>
      <p:grpSp>
        <p:nvGrpSpPr>
          <p:cNvPr name="Group 13" id="13"/>
          <p:cNvGrpSpPr/>
          <p:nvPr/>
        </p:nvGrpSpPr>
        <p:grpSpPr>
          <a:xfrm rot="0">
            <a:off x="12013925" y="1945631"/>
            <a:ext cx="5245375" cy="7101667"/>
            <a:chOff x="0" y="0"/>
            <a:chExt cx="6993833" cy="9468889"/>
          </a:xfrm>
        </p:grpSpPr>
        <p:grpSp>
          <p:nvGrpSpPr>
            <p:cNvPr name="Group 14" id="14"/>
            <p:cNvGrpSpPr/>
            <p:nvPr/>
          </p:nvGrpSpPr>
          <p:grpSpPr>
            <a:xfrm rot="0">
              <a:off x="0" y="0"/>
              <a:ext cx="6993833" cy="9468889"/>
              <a:chOff x="0" y="0"/>
              <a:chExt cx="3548723" cy="4804585"/>
            </a:xfrm>
          </p:grpSpPr>
          <p:sp>
            <p:nvSpPr>
              <p:cNvPr name="Freeform 15" id="15"/>
              <p:cNvSpPr/>
              <p:nvPr/>
            </p:nvSpPr>
            <p:spPr>
              <a:xfrm flipH="false" flipV="false" rot="0">
                <a:off x="0" y="0"/>
                <a:ext cx="3548723" cy="4804585"/>
              </a:xfrm>
              <a:custGeom>
                <a:avLst/>
                <a:gdLst/>
                <a:ahLst/>
                <a:cxnLst/>
                <a:rect r="r" b="b" t="t" l="l"/>
                <a:pathLst>
                  <a:path h="4804585" w="3548723">
                    <a:moveTo>
                      <a:pt x="0" y="0"/>
                    </a:moveTo>
                    <a:lnTo>
                      <a:pt x="3548723" y="0"/>
                    </a:lnTo>
                    <a:lnTo>
                      <a:pt x="3548723" y="4804585"/>
                    </a:lnTo>
                    <a:lnTo>
                      <a:pt x="0" y="4804585"/>
                    </a:lnTo>
                    <a:close/>
                  </a:path>
                </a:pathLst>
              </a:custGeom>
              <a:solidFill>
                <a:srgbClr val="163459">
                  <a:alpha val="25882"/>
                </a:srgbClr>
              </a:solidFill>
            </p:spPr>
          </p:sp>
        </p:grpSp>
        <p:sp>
          <p:nvSpPr>
            <p:cNvPr name="TextBox 16" id="16"/>
            <p:cNvSpPr txBox="true"/>
            <p:nvPr/>
          </p:nvSpPr>
          <p:spPr>
            <a:xfrm rot="0">
              <a:off x="502664" y="477126"/>
              <a:ext cx="5988506" cy="1759587"/>
            </a:xfrm>
            <a:prstGeom prst="rect">
              <a:avLst/>
            </a:prstGeom>
          </p:spPr>
          <p:txBody>
            <a:bodyPr anchor="t" rtlCol="false" tIns="0" lIns="0" bIns="0" rIns="0">
              <a:spAutoFit/>
            </a:bodyPr>
            <a:lstStyle/>
            <a:p>
              <a:pPr algn="ctr">
                <a:lnSpc>
                  <a:spcPts val="4800"/>
                </a:lnSpc>
              </a:pPr>
              <a:r>
                <a:rPr lang="en-US" sz="4800">
                  <a:solidFill>
                    <a:srgbClr val="FFFFFF"/>
                  </a:solidFill>
                  <a:latin typeface="Maharlika"/>
                  <a:ea typeface="Maharlika"/>
                  <a:cs typeface="Maharlika"/>
                  <a:sym typeface="Maharlika"/>
                </a:rPr>
                <a:t>Quick</a:t>
              </a:r>
              <a:r>
                <a:rPr lang="en-US" sz="4800">
                  <a:solidFill>
                    <a:srgbClr val="FFFFFF"/>
                  </a:solidFill>
                  <a:latin typeface="Maharlika"/>
                  <a:ea typeface="Maharlika"/>
                  <a:cs typeface="Maharlika"/>
                  <a:sym typeface="Maharlika"/>
                </a:rPr>
                <a:t> Tips / FAQ</a:t>
              </a:r>
            </a:p>
          </p:txBody>
        </p:sp>
        <p:sp>
          <p:nvSpPr>
            <p:cNvPr name="TextBox 17" id="17"/>
            <p:cNvSpPr txBox="true"/>
            <p:nvPr/>
          </p:nvSpPr>
          <p:spPr>
            <a:xfrm rot="0">
              <a:off x="347536" y="2428863"/>
              <a:ext cx="6373872" cy="6167988"/>
            </a:xfrm>
            <a:prstGeom prst="rect">
              <a:avLst/>
            </a:prstGeom>
          </p:spPr>
          <p:txBody>
            <a:bodyPr anchor="t" rtlCol="false" tIns="0" lIns="0" bIns="0" rIns="0">
              <a:spAutoFit/>
            </a:bodyPr>
            <a:lstStyle/>
            <a:p>
              <a:pPr algn="l">
                <a:lnSpc>
                  <a:spcPts val="2490"/>
                </a:lnSpc>
              </a:pPr>
            </a:p>
            <a:p>
              <a:pPr algn="l" marL="482563" indent="-241281" lvl="1">
                <a:lnSpc>
                  <a:spcPts val="2905"/>
                </a:lnSpc>
                <a:buFont typeface="Arial"/>
                <a:buChar char="•"/>
              </a:pPr>
              <a:r>
                <a:rPr lang="en-US" sz="2235">
                  <a:solidFill>
                    <a:srgbClr val="FFFFFF"/>
                  </a:solidFill>
                  <a:latin typeface="Fahkwang Extra-Light"/>
                  <a:ea typeface="Fahkwang Extra-Light"/>
                  <a:cs typeface="Fahkwang Extra-Light"/>
                  <a:sym typeface="Fahkwang Extra-Light"/>
                </a:rPr>
                <a:t>The kit is for anyone applying for a residence permit</a:t>
              </a:r>
            </a:p>
            <a:p>
              <a:pPr algn="l" marL="482563" indent="-241281" lvl="1">
                <a:lnSpc>
                  <a:spcPts val="2905"/>
                </a:lnSpc>
                <a:buFont typeface="Arial"/>
                <a:buChar char="•"/>
              </a:pPr>
              <a:r>
                <a:rPr lang="en-US" sz="2235">
                  <a:solidFill>
                    <a:srgbClr val="FFFFFF"/>
                  </a:solidFill>
                  <a:latin typeface="Fahkwang Extra-Light"/>
                  <a:ea typeface="Fahkwang Extra-Light"/>
                  <a:cs typeface="Fahkwang Extra-Light"/>
                  <a:sym typeface="Fahkwang Extra-Light"/>
                </a:rPr>
                <a:t>Spouses with permits can help with family applications</a:t>
              </a:r>
            </a:p>
            <a:p>
              <a:pPr algn="l" marL="482563" indent="-241281" lvl="1">
                <a:lnSpc>
                  <a:spcPts val="2905"/>
                </a:lnSpc>
                <a:buFont typeface="Arial"/>
                <a:buChar char="•"/>
              </a:pPr>
              <a:r>
                <a:rPr lang="en-US" sz="2235">
                  <a:solidFill>
                    <a:srgbClr val="FFFFFF"/>
                  </a:solidFill>
                  <a:latin typeface="Fahkwang Extra-Light"/>
                  <a:ea typeface="Fahkwang Extra-Light"/>
                  <a:cs typeface="Fahkwang Extra-Light"/>
                  <a:sym typeface="Fahkwang Extra-Light"/>
                </a:rPr>
                <a:t>The post office sends the kit to Questura; you just hand over the open envelope</a:t>
              </a:r>
            </a:p>
            <a:p>
              <a:pPr algn="l">
                <a:lnSpc>
                  <a:spcPts val="2905"/>
                </a:lnSpc>
              </a:pPr>
            </a:p>
            <a:p>
              <a:pPr algn="l">
                <a:lnSpc>
                  <a:spcPts val="2905"/>
                </a:lnSpc>
              </a:pPr>
              <a:r>
                <a:rPr lang="en-US" sz="2235">
                  <a:solidFill>
                    <a:srgbClr val="FFFFFF"/>
                  </a:solidFill>
                  <a:latin typeface="Fahkwang Extra-Light"/>
                  <a:ea typeface="Fahkwang Extra-Light"/>
                  <a:cs typeface="Fahkwang Extra-Light"/>
                  <a:sym typeface="Fahkwang Extra-Light"/>
                </a:rPr>
                <a:t>For help, CAF offices or specialized lawyers can assist with correct completion</a:t>
              </a:r>
            </a:p>
            <a:p>
              <a:pPr algn="l">
                <a:lnSpc>
                  <a:spcPts val="2490"/>
                </a:lnSpc>
              </a:pPr>
            </a:p>
          </p:txBody>
        </p:sp>
      </p:grpSp>
      <p:sp>
        <p:nvSpPr>
          <p:cNvPr name="TextBox 18" id="18"/>
          <p:cNvSpPr txBox="true"/>
          <p:nvPr/>
        </p:nvSpPr>
        <p:spPr>
          <a:xfrm rot="0">
            <a:off x="1028700" y="1025109"/>
            <a:ext cx="16230600" cy="1064264"/>
          </a:xfrm>
          <a:prstGeom prst="rect">
            <a:avLst/>
          </a:prstGeom>
        </p:spPr>
        <p:txBody>
          <a:bodyPr anchor="t" rtlCol="false" tIns="0" lIns="0" bIns="0" rIns="0">
            <a:spAutoFit/>
          </a:bodyPr>
          <a:lstStyle/>
          <a:p>
            <a:pPr algn="ctr" marL="0" indent="0" lvl="0">
              <a:lnSpc>
                <a:spcPts val="7400"/>
              </a:lnSpc>
              <a:spcBef>
                <a:spcPct val="0"/>
              </a:spcBef>
            </a:pPr>
            <a:r>
              <a:rPr lang="en-US" sz="7400" strike="noStrike" u="none">
                <a:solidFill>
                  <a:srgbClr val="163459"/>
                </a:solidFill>
                <a:latin typeface="Maharlika"/>
                <a:ea typeface="Maharlika"/>
                <a:cs typeface="Maharlika"/>
                <a:sym typeface="Maharlika"/>
              </a:rPr>
              <a:t>Postal KIT for Residence Permit</a:t>
            </a:r>
          </a:p>
        </p:txBody>
      </p:sp>
      <p:sp>
        <p:nvSpPr>
          <p:cNvPr name="Freeform 19" id="19"/>
          <p:cNvSpPr/>
          <p:nvPr/>
        </p:nvSpPr>
        <p:spPr>
          <a:xfrm flipH="false" flipV="false" rot="0">
            <a:off x="7885635" y="9258300"/>
            <a:ext cx="1847568" cy="712920"/>
          </a:xfrm>
          <a:custGeom>
            <a:avLst/>
            <a:gdLst/>
            <a:ahLst/>
            <a:cxnLst/>
            <a:rect r="r" b="b" t="t" l="l"/>
            <a:pathLst>
              <a:path h="712920" w="1847568">
                <a:moveTo>
                  <a:pt x="0" y="0"/>
                </a:moveTo>
                <a:lnTo>
                  <a:pt x="1847568" y="0"/>
                </a:lnTo>
                <a:lnTo>
                  <a:pt x="1847568" y="712920"/>
                </a:lnTo>
                <a:lnTo>
                  <a:pt x="0" y="712920"/>
                </a:lnTo>
                <a:lnTo>
                  <a:pt x="0" y="0"/>
                </a:lnTo>
                <a:close/>
              </a:path>
            </a:pathLst>
          </a:custGeom>
          <a:blipFill>
            <a:blip r:embed="rId3"/>
            <a:stretch>
              <a:fillRect l="-4009" t="-44362" r="-5660" b="-44995"/>
            </a:stretch>
          </a:blipFill>
        </p:spPr>
      </p:sp>
      <p:sp>
        <p:nvSpPr>
          <p:cNvPr name="TextBox 20" id="20"/>
          <p:cNvSpPr txBox="true"/>
          <p:nvPr/>
        </p:nvSpPr>
        <p:spPr>
          <a:xfrm rot="0">
            <a:off x="1028700" y="472658"/>
            <a:ext cx="8115300" cy="495300"/>
          </a:xfrm>
          <a:prstGeom prst="rect">
            <a:avLst/>
          </a:prstGeom>
        </p:spPr>
        <p:txBody>
          <a:bodyPr anchor="t" rtlCol="false" tIns="0" lIns="0" bIns="0" rIns="0">
            <a:spAutoFit/>
          </a:bodyPr>
          <a:lstStyle/>
          <a:p>
            <a:pPr algn="l">
              <a:lnSpc>
                <a:spcPts val="4199"/>
              </a:lnSpc>
            </a:pPr>
            <a:r>
              <a:rPr lang="en-US" sz="2999" u="sng">
                <a:solidFill>
                  <a:srgbClr val="004AAD"/>
                </a:solidFill>
                <a:latin typeface="Fahkwang Extra-Light"/>
                <a:ea typeface="Fahkwang Extra-Light"/>
                <a:cs typeface="Fahkwang Extra-Light"/>
                <a:sym typeface="Fahkwang Extra-Light"/>
                <a:hlinkClick r:id="rId4" action="ppaction://hlinksldjump"/>
              </a:rPr>
              <a:t>Back to index</a:t>
            </a:r>
          </a:p>
        </p:txBody>
      </p:sp>
      <p:sp>
        <p:nvSpPr>
          <p:cNvPr name="Freeform 21" id="21">
            <a:hlinkClick r:id="rId7"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22" id="22">
            <a:hlinkClick r:id="rId8"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0" t="0" r="0" b="-77851"/>
            </a:stretch>
          </a:blipFill>
        </p:spPr>
      </p:sp>
      <p:grpSp>
        <p:nvGrpSpPr>
          <p:cNvPr name="Group 3" id="3"/>
          <p:cNvGrpSpPr/>
          <p:nvPr/>
        </p:nvGrpSpPr>
        <p:grpSpPr>
          <a:xfrm rot="0">
            <a:off x="1028700" y="1456272"/>
            <a:ext cx="16230600" cy="5216085"/>
            <a:chOff x="0" y="0"/>
            <a:chExt cx="21640800" cy="6954780"/>
          </a:xfrm>
        </p:grpSpPr>
        <p:pic>
          <p:nvPicPr>
            <p:cNvPr name="Picture 4" id="4"/>
            <p:cNvPicPr>
              <a:picLocks noChangeAspect="true"/>
            </p:cNvPicPr>
            <p:nvPr/>
          </p:nvPicPr>
          <p:blipFill>
            <a:blip r:embed="rId3"/>
            <a:srcRect l="0" t="17862" r="0" b="17862"/>
            <a:stretch>
              <a:fillRect/>
            </a:stretch>
          </p:blipFill>
          <p:spPr>
            <a:xfrm flipH="false" flipV="false">
              <a:off x="0" y="0"/>
              <a:ext cx="21640800" cy="6954780"/>
            </a:xfrm>
            <a:prstGeom prst="rect">
              <a:avLst/>
            </a:prstGeom>
          </p:spPr>
        </p:pic>
      </p:grpSp>
      <p:sp>
        <p:nvSpPr>
          <p:cNvPr name="TextBox 5" id="5"/>
          <p:cNvSpPr txBox="true"/>
          <p:nvPr/>
        </p:nvSpPr>
        <p:spPr>
          <a:xfrm rot="0">
            <a:off x="1028700" y="7157080"/>
            <a:ext cx="6170201" cy="1850699"/>
          </a:xfrm>
          <a:prstGeom prst="rect">
            <a:avLst/>
          </a:prstGeom>
        </p:spPr>
        <p:txBody>
          <a:bodyPr anchor="t" rtlCol="false" tIns="0" lIns="0" bIns="0" rIns="0">
            <a:spAutoFit/>
          </a:bodyPr>
          <a:lstStyle/>
          <a:p>
            <a:pPr algn="l" marL="0" indent="0" lvl="0">
              <a:lnSpc>
                <a:spcPts val="6867"/>
              </a:lnSpc>
            </a:pPr>
            <a:r>
              <a:rPr lang="en-US" sz="6867">
                <a:solidFill>
                  <a:srgbClr val="163459"/>
                </a:solidFill>
                <a:latin typeface="Maharlika"/>
                <a:ea typeface="Maharlika"/>
                <a:cs typeface="Maharlika"/>
                <a:sym typeface="Maharlika"/>
              </a:rPr>
              <a:t>4 - Health and  Emergencies</a:t>
            </a:r>
          </a:p>
        </p:txBody>
      </p:sp>
      <p:sp>
        <p:nvSpPr>
          <p:cNvPr name="TextBox 6" id="6"/>
          <p:cNvSpPr txBox="true"/>
          <p:nvPr/>
        </p:nvSpPr>
        <p:spPr>
          <a:xfrm rot="0">
            <a:off x="8277958" y="7107592"/>
            <a:ext cx="8981342" cy="2031365"/>
          </a:xfrm>
          <a:prstGeom prst="rect">
            <a:avLst/>
          </a:prstGeom>
        </p:spPr>
        <p:txBody>
          <a:bodyPr anchor="t" rtlCol="false" tIns="0" lIns="0" bIns="0" rIns="0">
            <a:spAutoFit/>
          </a:bodyPr>
          <a:lstStyle/>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Single emergency number: 112</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Ph</a:t>
            </a:r>
            <a:r>
              <a:rPr lang="en-US" sz="2899">
                <a:solidFill>
                  <a:srgbClr val="163459"/>
                </a:solidFill>
                <a:latin typeface="Fahkwang Extra-Light"/>
                <a:ea typeface="Fahkwang Extra-Light"/>
                <a:cs typeface="Fahkwang Extra-Light"/>
                <a:sym typeface="Fahkwang Extra-Light"/>
              </a:rPr>
              <a:t>armacies, hospitals, emergency rooms</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General safety tips in the city</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Recommended vaccinations</a:t>
            </a:r>
          </a:p>
        </p:txBody>
      </p:sp>
      <p:sp>
        <p:nvSpPr>
          <p:cNvPr name="TextBox 7" id="7"/>
          <p:cNvSpPr txBox="true"/>
          <p:nvPr/>
        </p:nvSpPr>
        <p:spPr>
          <a:xfrm rot="0">
            <a:off x="102870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4" action="ppaction://hlinksldjump"/>
              </a:rPr>
              <a:t>Back to index</a:t>
            </a:r>
          </a:p>
        </p:txBody>
      </p:sp>
      <p:sp>
        <p:nvSpPr>
          <p:cNvPr name="Freeform 8" id="8">
            <a:hlinkClick r:id="rId7"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a:hlinkClick r:id="rId8"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grpSp>
        <p:nvGrpSpPr>
          <p:cNvPr name="Group 2" id="2"/>
          <p:cNvGrpSpPr/>
          <p:nvPr/>
        </p:nvGrpSpPr>
        <p:grpSpPr>
          <a:xfrm rot="0">
            <a:off x="1028700" y="2383821"/>
            <a:ext cx="4723162" cy="6874479"/>
            <a:chOff x="0" y="0"/>
            <a:chExt cx="3195423" cy="4650882"/>
          </a:xfrm>
        </p:grpSpPr>
        <p:sp>
          <p:nvSpPr>
            <p:cNvPr name="Freeform 3" id="3"/>
            <p:cNvSpPr/>
            <p:nvPr/>
          </p:nvSpPr>
          <p:spPr>
            <a:xfrm flipH="false" flipV="false" rot="0">
              <a:off x="0" y="0"/>
              <a:ext cx="3195423" cy="4650882"/>
            </a:xfrm>
            <a:custGeom>
              <a:avLst/>
              <a:gdLst/>
              <a:ahLst/>
              <a:cxnLst/>
              <a:rect r="r" b="b" t="t" l="l"/>
              <a:pathLst>
                <a:path h="4650882" w="3195423">
                  <a:moveTo>
                    <a:pt x="0" y="0"/>
                  </a:moveTo>
                  <a:lnTo>
                    <a:pt x="3195423" y="0"/>
                  </a:lnTo>
                  <a:lnTo>
                    <a:pt x="3195423" y="4650882"/>
                  </a:lnTo>
                  <a:lnTo>
                    <a:pt x="0" y="4650882"/>
                  </a:lnTo>
                  <a:close/>
                </a:path>
              </a:pathLst>
            </a:custGeom>
            <a:solidFill>
              <a:srgbClr val="FFFFFF">
                <a:alpha val="25882"/>
              </a:srgbClr>
            </a:solidFill>
          </p:spPr>
        </p:sp>
      </p:grpSp>
      <p:sp>
        <p:nvSpPr>
          <p:cNvPr name="Freeform 4" id="4">
            <a:hlinkClick r:id="rId3" tooltip="https://www.nue112er.it/it"/>
          </p:cNvPr>
          <p:cNvSpPr/>
          <p:nvPr/>
        </p:nvSpPr>
        <p:spPr>
          <a:xfrm flipH="false" flipV="false" rot="0">
            <a:off x="1324301" y="2801643"/>
            <a:ext cx="4131960" cy="2670279"/>
          </a:xfrm>
          <a:custGeom>
            <a:avLst/>
            <a:gdLst/>
            <a:ahLst/>
            <a:cxnLst/>
            <a:rect r="r" b="b" t="t" l="l"/>
            <a:pathLst>
              <a:path h="2670279" w="4131960">
                <a:moveTo>
                  <a:pt x="0" y="0"/>
                </a:moveTo>
                <a:lnTo>
                  <a:pt x="4131960" y="0"/>
                </a:lnTo>
                <a:lnTo>
                  <a:pt x="4131960" y="2670279"/>
                </a:lnTo>
                <a:lnTo>
                  <a:pt x="0" y="2670279"/>
                </a:lnTo>
                <a:lnTo>
                  <a:pt x="0" y="0"/>
                </a:lnTo>
                <a:close/>
              </a:path>
            </a:pathLst>
          </a:custGeom>
          <a:blipFill>
            <a:blip r:embed="rId2"/>
            <a:stretch>
              <a:fillRect l="0" t="0" r="0" b="0"/>
            </a:stretch>
          </a:blipFill>
        </p:spPr>
      </p:sp>
      <p:sp>
        <p:nvSpPr>
          <p:cNvPr name="TextBox 5" id="5"/>
          <p:cNvSpPr txBox="true"/>
          <p:nvPr/>
        </p:nvSpPr>
        <p:spPr>
          <a:xfrm rot="0">
            <a:off x="1534451" y="6077357"/>
            <a:ext cx="3711660" cy="485775"/>
          </a:xfrm>
          <a:prstGeom prst="rect">
            <a:avLst/>
          </a:prstGeom>
        </p:spPr>
        <p:txBody>
          <a:bodyPr anchor="t" rtlCol="false" tIns="0" lIns="0" bIns="0" rIns="0">
            <a:spAutoFit/>
          </a:bodyPr>
          <a:lstStyle/>
          <a:p>
            <a:pPr algn="ctr" marL="0" indent="0" lvl="0">
              <a:lnSpc>
                <a:spcPts val="3900"/>
              </a:lnSpc>
            </a:pPr>
            <a:r>
              <a:rPr lang="en-US" sz="3000">
                <a:solidFill>
                  <a:srgbClr val="FFFFFF"/>
                </a:solidFill>
                <a:latin typeface="Fahkwang Extra-Light"/>
                <a:ea typeface="Fahkwang Extra-Light"/>
                <a:cs typeface="Fahkwang Extra-Light"/>
                <a:sym typeface="Fahkwang Extra-Light"/>
              </a:rPr>
              <a:t>1  1  2</a:t>
            </a:r>
          </a:p>
        </p:txBody>
      </p:sp>
      <p:sp>
        <p:nvSpPr>
          <p:cNvPr name="TextBox 6" id="6"/>
          <p:cNvSpPr txBox="true"/>
          <p:nvPr/>
        </p:nvSpPr>
        <p:spPr>
          <a:xfrm rot="0">
            <a:off x="1534451" y="6924458"/>
            <a:ext cx="3711660" cy="1189355"/>
          </a:xfrm>
          <a:prstGeom prst="rect">
            <a:avLst/>
          </a:prstGeom>
        </p:spPr>
        <p:txBody>
          <a:bodyPr anchor="t" rtlCol="false" tIns="0" lIns="0" bIns="0" rIns="0">
            <a:spAutoFit/>
          </a:bodyPr>
          <a:lstStyle/>
          <a:p>
            <a:pPr algn="ctr" marL="0" indent="0" lvl="0">
              <a:lnSpc>
                <a:spcPts val="3219"/>
              </a:lnSpc>
              <a:spcBef>
                <a:spcPct val="0"/>
              </a:spcBef>
            </a:pPr>
            <a:r>
              <a:rPr lang="en-US" sz="2299">
                <a:solidFill>
                  <a:srgbClr val="FFFFFF"/>
                </a:solidFill>
                <a:latin typeface="Fahkwang Extra-Light"/>
                <a:ea typeface="Fahkwang Extra-Light"/>
                <a:cs typeface="Fahkwang Extra-Light"/>
                <a:sym typeface="Fahkwang Extra-Light"/>
              </a:rPr>
              <a:t>the s</a:t>
            </a:r>
            <a:r>
              <a:rPr lang="en-US" sz="2299" u="none">
                <a:solidFill>
                  <a:srgbClr val="FFFFFF"/>
                </a:solidFill>
                <a:latin typeface="Fahkwang Extra-Light"/>
                <a:ea typeface="Fahkwang Extra-Light"/>
                <a:cs typeface="Fahkwang Extra-Light"/>
                <a:sym typeface="Fahkwang Extra-Light"/>
              </a:rPr>
              <a:t>ingle emergency number is 112 for all emergencies</a:t>
            </a:r>
          </a:p>
        </p:txBody>
      </p:sp>
      <p:grpSp>
        <p:nvGrpSpPr>
          <p:cNvPr name="Group 7" id="7"/>
          <p:cNvGrpSpPr/>
          <p:nvPr/>
        </p:nvGrpSpPr>
        <p:grpSpPr>
          <a:xfrm rot="0">
            <a:off x="6668049" y="2383821"/>
            <a:ext cx="4723162" cy="6874479"/>
            <a:chOff x="0" y="0"/>
            <a:chExt cx="3195423" cy="4650882"/>
          </a:xfrm>
        </p:grpSpPr>
        <p:sp>
          <p:nvSpPr>
            <p:cNvPr name="Freeform 8" id="8"/>
            <p:cNvSpPr/>
            <p:nvPr/>
          </p:nvSpPr>
          <p:spPr>
            <a:xfrm flipH="false" flipV="false" rot="0">
              <a:off x="0" y="0"/>
              <a:ext cx="3195423" cy="4650882"/>
            </a:xfrm>
            <a:custGeom>
              <a:avLst/>
              <a:gdLst/>
              <a:ahLst/>
              <a:cxnLst/>
              <a:rect r="r" b="b" t="t" l="l"/>
              <a:pathLst>
                <a:path h="4650882" w="3195423">
                  <a:moveTo>
                    <a:pt x="0" y="0"/>
                  </a:moveTo>
                  <a:lnTo>
                    <a:pt x="3195423" y="0"/>
                  </a:lnTo>
                  <a:lnTo>
                    <a:pt x="3195423" y="4650882"/>
                  </a:lnTo>
                  <a:lnTo>
                    <a:pt x="0" y="4650882"/>
                  </a:lnTo>
                  <a:close/>
                </a:path>
              </a:pathLst>
            </a:custGeom>
            <a:solidFill>
              <a:srgbClr val="FFFFFF">
                <a:alpha val="25882"/>
              </a:srgbClr>
            </a:solidFill>
          </p:spPr>
        </p:sp>
      </p:grpSp>
      <p:grpSp>
        <p:nvGrpSpPr>
          <p:cNvPr name="Group 9" id="9"/>
          <p:cNvGrpSpPr>
            <a:grpSpLocks noChangeAspect="true"/>
          </p:cNvGrpSpPr>
          <p:nvPr/>
        </p:nvGrpSpPr>
        <p:grpSpPr>
          <a:xfrm rot="0">
            <a:off x="7651094" y="2801643"/>
            <a:ext cx="2757071" cy="2757071"/>
            <a:chOff x="0" y="0"/>
            <a:chExt cx="6350000" cy="6350000"/>
          </a:xfrm>
        </p:grpSpPr>
        <p:sp>
          <p:nvSpPr>
            <p:cNvPr name="Freeform 10" id="10">
              <a:hlinkClick r:id="rId4" tooltip="https://www.farmaciediturno.org/comune.asp?cod=37006"/>
            </p:cNvPr>
            <p:cNvSpPr/>
            <p:nvPr/>
          </p:nvSpPr>
          <p:spPr>
            <a:xfrm flipH="false" flipV="false" rot="0">
              <a:off x="0" y="0"/>
              <a:ext cx="6350000" cy="6350000"/>
            </a:xfrm>
            <a:custGeom>
              <a:avLst/>
              <a:gdLst/>
              <a:ahLst/>
              <a:cxnLst/>
              <a:rect r="r" b="b" t="t" l="l"/>
              <a:pathLst>
                <a:path h="6350000" w="6350000">
                  <a:moveTo>
                    <a:pt x="3810000" y="6350000"/>
                  </a:moveTo>
                  <a:lnTo>
                    <a:pt x="2540000" y="6350000"/>
                  </a:lnTo>
                  <a:cubicBezTo>
                    <a:pt x="1136650" y="6350000"/>
                    <a:pt x="0" y="5213350"/>
                    <a:pt x="0" y="3810000"/>
                  </a:cubicBezTo>
                  <a:lnTo>
                    <a:pt x="0" y="2540000"/>
                  </a:lnTo>
                  <a:cubicBezTo>
                    <a:pt x="0" y="1136650"/>
                    <a:pt x="1136650" y="0"/>
                    <a:pt x="2540000" y="0"/>
                  </a:cubicBezTo>
                  <a:lnTo>
                    <a:pt x="3810000" y="0"/>
                  </a:lnTo>
                  <a:cubicBezTo>
                    <a:pt x="5213350" y="0"/>
                    <a:pt x="6350000" y="1136650"/>
                    <a:pt x="6350000" y="2540000"/>
                  </a:cubicBezTo>
                  <a:lnTo>
                    <a:pt x="6350000" y="3810000"/>
                  </a:lnTo>
                  <a:cubicBezTo>
                    <a:pt x="6350000" y="5213350"/>
                    <a:pt x="5213350" y="6350000"/>
                    <a:pt x="3810000" y="6350000"/>
                  </a:cubicBezTo>
                  <a:close/>
                </a:path>
              </a:pathLst>
            </a:custGeom>
            <a:blipFill>
              <a:blip r:embed="rId5"/>
              <a:stretch>
                <a:fillRect l="0" t="0" r="0" b="0"/>
              </a:stretch>
            </a:blipFill>
          </p:spPr>
        </p:sp>
      </p:grpSp>
      <p:sp>
        <p:nvSpPr>
          <p:cNvPr name="TextBox 11" id="11"/>
          <p:cNvSpPr txBox="true"/>
          <p:nvPr/>
        </p:nvSpPr>
        <p:spPr>
          <a:xfrm rot="0">
            <a:off x="7173800" y="6077357"/>
            <a:ext cx="3711660" cy="981075"/>
          </a:xfrm>
          <a:prstGeom prst="rect">
            <a:avLst/>
          </a:prstGeom>
        </p:spPr>
        <p:txBody>
          <a:bodyPr anchor="t" rtlCol="false" tIns="0" lIns="0" bIns="0" rIns="0">
            <a:spAutoFit/>
          </a:bodyPr>
          <a:lstStyle/>
          <a:p>
            <a:pPr algn="ctr" marL="0" indent="0" lvl="0">
              <a:lnSpc>
                <a:spcPts val="3900"/>
              </a:lnSpc>
            </a:pPr>
            <a:r>
              <a:rPr lang="en-US" sz="3000">
                <a:solidFill>
                  <a:srgbClr val="FFFFFF"/>
                </a:solidFill>
                <a:latin typeface="Fahkwang Extra-Light"/>
                <a:ea typeface="Fahkwang Extra-Light"/>
                <a:cs typeface="Fahkwang Extra-Light"/>
                <a:sym typeface="Fahkwang Extra-Light"/>
              </a:rPr>
              <a:t>PHARMAC</a:t>
            </a:r>
            <a:r>
              <a:rPr lang="en-US" sz="3000" u="none">
                <a:solidFill>
                  <a:srgbClr val="FFFFFF"/>
                </a:solidFill>
                <a:latin typeface="Fahkwang Extra-Light"/>
                <a:ea typeface="Fahkwang Extra-Light"/>
                <a:cs typeface="Fahkwang Extra-Light"/>
                <a:sym typeface="Fahkwang Extra-Light"/>
              </a:rPr>
              <a:t>IES ARE WIDESPREAD</a:t>
            </a:r>
          </a:p>
        </p:txBody>
      </p:sp>
      <p:sp>
        <p:nvSpPr>
          <p:cNvPr name="TextBox 12" id="12"/>
          <p:cNvSpPr txBox="true"/>
          <p:nvPr/>
        </p:nvSpPr>
        <p:spPr>
          <a:xfrm rot="0">
            <a:off x="7173800" y="7037064"/>
            <a:ext cx="3711660" cy="1989455"/>
          </a:xfrm>
          <a:prstGeom prst="rect">
            <a:avLst/>
          </a:prstGeom>
        </p:spPr>
        <p:txBody>
          <a:bodyPr anchor="t" rtlCol="false" tIns="0" lIns="0" bIns="0" rIns="0">
            <a:spAutoFit/>
          </a:bodyPr>
          <a:lstStyle/>
          <a:p>
            <a:pPr algn="ctr" marL="0" indent="0" lvl="0">
              <a:lnSpc>
                <a:spcPts val="3219"/>
              </a:lnSpc>
              <a:spcBef>
                <a:spcPct val="0"/>
              </a:spcBef>
            </a:pPr>
            <a:r>
              <a:rPr lang="en-US" sz="2299">
                <a:solidFill>
                  <a:srgbClr val="FFFFFF"/>
                </a:solidFill>
                <a:latin typeface="Fahkwang Extra-Light"/>
                <a:ea typeface="Fahkwang Extra-Light"/>
                <a:cs typeface="Fahkwang Extra-Light"/>
                <a:sym typeface="Fahkwang Extra-Light"/>
              </a:rPr>
              <a:t>Standard hours are Mon–Fri 8:30–12:30 and 15:30–19:30, but pharmacies may extend them at their discretion.</a:t>
            </a:r>
          </a:p>
        </p:txBody>
      </p:sp>
      <p:grpSp>
        <p:nvGrpSpPr>
          <p:cNvPr name="Group 13" id="13"/>
          <p:cNvGrpSpPr/>
          <p:nvPr/>
        </p:nvGrpSpPr>
        <p:grpSpPr>
          <a:xfrm rot="0">
            <a:off x="12307398" y="2383821"/>
            <a:ext cx="4723162" cy="6874479"/>
            <a:chOff x="0" y="0"/>
            <a:chExt cx="3195423" cy="4650882"/>
          </a:xfrm>
        </p:grpSpPr>
        <p:sp>
          <p:nvSpPr>
            <p:cNvPr name="Freeform 14" id="14"/>
            <p:cNvSpPr/>
            <p:nvPr/>
          </p:nvSpPr>
          <p:spPr>
            <a:xfrm flipH="false" flipV="false" rot="0">
              <a:off x="0" y="0"/>
              <a:ext cx="3195423" cy="4650882"/>
            </a:xfrm>
            <a:custGeom>
              <a:avLst/>
              <a:gdLst/>
              <a:ahLst/>
              <a:cxnLst/>
              <a:rect r="r" b="b" t="t" l="l"/>
              <a:pathLst>
                <a:path h="4650882" w="3195423">
                  <a:moveTo>
                    <a:pt x="0" y="0"/>
                  </a:moveTo>
                  <a:lnTo>
                    <a:pt x="3195423" y="0"/>
                  </a:lnTo>
                  <a:lnTo>
                    <a:pt x="3195423" y="4650882"/>
                  </a:lnTo>
                  <a:lnTo>
                    <a:pt x="0" y="4650882"/>
                  </a:lnTo>
                  <a:close/>
                </a:path>
              </a:pathLst>
            </a:custGeom>
            <a:solidFill>
              <a:srgbClr val="FFFFFF">
                <a:alpha val="25882"/>
              </a:srgbClr>
            </a:solidFill>
          </p:spPr>
        </p:sp>
      </p:grpSp>
      <p:grpSp>
        <p:nvGrpSpPr>
          <p:cNvPr name="Group 15" id="15"/>
          <p:cNvGrpSpPr>
            <a:grpSpLocks noChangeAspect="true"/>
          </p:cNvGrpSpPr>
          <p:nvPr/>
        </p:nvGrpSpPr>
        <p:grpSpPr>
          <a:xfrm rot="0">
            <a:off x="13290443" y="2801643"/>
            <a:ext cx="2757071" cy="2757071"/>
            <a:chOff x="0" y="0"/>
            <a:chExt cx="6350000" cy="6350000"/>
          </a:xfrm>
        </p:grpSpPr>
        <p:sp>
          <p:nvSpPr>
            <p:cNvPr name="Freeform 16" id="16">
              <a:hlinkClick r:id="rId6" tooltip="https://www.federfarma-bo.it/farmacie-di-turno"/>
            </p:cNvPr>
            <p:cNvSpPr/>
            <p:nvPr/>
          </p:nvSpPr>
          <p:spPr>
            <a:xfrm flipH="false" flipV="false" rot="0">
              <a:off x="0" y="0"/>
              <a:ext cx="6350000" cy="6350000"/>
            </a:xfrm>
            <a:custGeom>
              <a:avLst/>
              <a:gdLst/>
              <a:ahLst/>
              <a:cxnLst/>
              <a:rect r="r" b="b" t="t" l="l"/>
              <a:pathLst>
                <a:path h="6350000" w="6350000">
                  <a:moveTo>
                    <a:pt x="3810000" y="6350000"/>
                  </a:moveTo>
                  <a:lnTo>
                    <a:pt x="2540000" y="6350000"/>
                  </a:lnTo>
                  <a:cubicBezTo>
                    <a:pt x="1136650" y="6350000"/>
                    <a:pt x="0" y="5213350"/>
                    <a:pt x="0" y="3810000"/>
                  </a:cubicBezTo>
                  <a:lnTo>
                    <a:pt x="0" y="2540000"/>
                  </a:lnTo>
                  <a:cubicBezTo>
                    <a:pt x="0" y="1136650"/>
                    <a:pt x="1136650" y="0"/>
                    <a:pt x="2540000" y="0"/>
                  </a:cubicBezTo>
                  <a:lnTo>
                    <a:pt x="3810000" y="0"/>
                  </a:lnTo>
                  <a:cubicBezTo>
                    <a:pt x="5213350" y="0"/>
                    <a:pt x="6350000" y="1136650"/>
                    <a:pt x="6350000" y="2540000"/>
                  </a:cubicBezTo>
                  <a:lnTo>
                    <a:pt x="6350000" y="3810000"/>
                  </a:lnTo>
                  <a:cubicBezTo>
                    <a:pt x="6350000" y="5213350"/>
                    <a:pt x="5213350" y="6350000"/>
                    <a:pt x="3810000" y="6350000"/>
                  </a:cubicBezTo>
                  <a:close/>
                </a:path>
              </a:pathLst>
            </a:custGeom>
            <a:blipFill>
              <a:blip r:embed="rId7"/>
              <a:stretch>
                <a:fillRect l="-1204" t="0" r="-1204" b="0"/>
              </a:stretch>
            </a:blipFill>
          </p:spPr>
        </p:sp>
      </p:grpSp>
      <p:sp>
        <p:nvSpPr>
          <p:cNvPr name="Freeform 17" id="17"/>
          <p:cNvSpPr/>
          <p:nvPr/>
        </p:nvSpPr>
        <p:spPr>
          <a:xfrm flipH="false" flipV="false" rot="0">
            <a:off x="1163288" y="1557836"/>
            <a:ext cx="582095" cy="536586"/>
          </a:xfrm>
          <a:custGeom>
            <a:avLst/>
            <a:gdLst/>
            <a:ahLst/>
            <a:cxnLst/>
            <a:rect r="r" b="b" t="t" l="l"/>
            <a:pathLst>
              <a:path h="536586" w="582095">
                <a:moveTo>
                  <a:pt x="0" y="0"/>
                </a:moveTo>
                <a:lnTo>
                  <a:pt x="582095" y="0"/>
                </a:lnTo>
                <a:lnTo>
                  <a:pt x="582095" y="536586"/>
                </a:lnTo>
                <a:lnTo>
                  <a:pt x="0" y="53658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8" id="18"/>
          <p:cNvSpPr txBox="true"/>
          <p:nvPr/>
        </p:nvSpPr>
        <p:spPr>
          <a:xfrm rot="0">
            <a:off x="12789093" y="5601107"/>
            <a:ext cx="3711660" cy="981075"/>
          </a:xfrm>
          <a:prstGeom prst="rect">
            <a:avLst/>
          </a:prstGeom>
        </p:spPr>
        <p:txBody>
          <a:bodyPr anchor="t" rtlCol="false" tIns="0" lIns="0" bIns="0" rIns="0">
            <a:spAutoFit/>
          </a:bodyPr>
          <a:lstStyle/>
          <a:p>
            <a:pPr algn="ctr" marL="0" indent="0" lvl="0">
              <a:lnSpc>
                <a:spcPts val="3900"/>
              </a:lnSpc>
            </a:pPr>
            <a:r>
              <a:rPr lang="en-US" sz="3000">
                <a:solidFill>
                  <a:srgbClr val="FFFFFF"/>
                </a:solidFill>
                <a:latin typeface="Fahkwang Extra-Light"/>
                <a:ea typeface="Fahkwang Extra-Light"/>
                <a:cs typeface="Fahkwang Extra-Light"/>
                <a:sym typeface="Fahkwang Extra-Light"/>
              </a:rPr>
              <a:t>W</a:t>
            </a:r>
            <a:r>
              <a:rPr lang="en-US" sz="3000" u="none">
                <a:solidFill>
                  <a:srgbClr val="FFFFFF"/>
                </a:solidFill>
                <a:latin typeface="Fahkwang Extra-Light"/>
                <a:ea typeface="Fahkwang Extra-Light"/>
                <a:cs typeface="Fahkwang Extra-Light"/>
                <a:sym typeface="Fahkwang Extra-Light"/>
              </a:rPr>
              <a:t>ITH THE FARMAH24 APP</a:t>
            </a:r>
          </a:p>
        </p:txBody>
      </p:sp>
      <p:sp>
        <p:nvSpPr>
          <p:cNvPr name="TextBox 19" id="19"/>
          <p:cNvSpPr txBox="true"/>
          <p:nvPr/>
        </p:nvSpPr>
        <p:spPr>
          <a:xfrm rot="0">
            <a:off x="12511642" y="6515507"/>
            <a:ext cx="4266563" cy="2250440"/>
          </a:xfrm>
          <a:prstGeom prst="rect">
            <a:avLst/>
          </a:prstGeom>
        </p:spPr>
        <p:txBody>
          <a:bodyPr anchor="t" rtlCol="false" tIns="0" lIns="0" bIns="0" rIns="0">
            <a:spAutoFit/>
          </a:bodyPr>
          <a:lstStyle/>
          <a:p>
            <a:pPr algn="ctr" marL="0" indent="0" lvl="0">
              <a:lnSpc>
                <a:spcPts val="3219"/>
              </a:lnSpc>
              <a:spcBef>
                <a:spcPct val="0"/>
              </a:spcBef>
            </a:pPr>
            <a:r>
              <a:rPr lang="en-US" sz="2299">
                <a:solidFill>
                  <a:srgbClr val="FFFFFF"/>
                </a:solidFill>
                <a:latin typeface="Fahkwang Extra-Light"/>
                <a:ea typeface="Fahkwang Extra-Light"/>
                <a:cs typeface="Fahkwang Extra-Light"/>
                <a:sym typeface="Fahkwang Extra-Light"/>
              </a:rPr>
              <a:t>you</a:t>
            </a:r>
            <a:r>
              <a:rPr lang="en-US" sz="2299" u="none">
                <a:solidFill>
                  <a:srgbClr val="FFFFFF"/>
                </a:solidFill>
                <a:latin typeface="Fahkwang Extra-Light"/>
                <a:ea typeface="Fahkwang Extra-Light"/>
                <a:cs typeface="Fahkwang Extra-Light"/>
                <a:sym typeface="Fahkwang Extra-Light"/>
              </a:rPr>
              <a:t> can always find the nearest open.</a:t>
            </a:r>
          </a:p>
          <a:p>
            <a:pPr algn="ctr" marL="0" indent="0" lvl="0">
              <a:lnSpc>
                <a:spcPts val="3219"/>
              </a:lnSpc>
              <a:spcBef>
                <a:spcPct val="0"/>
              </a:spcBef>
            </a:pPr>
          </a:p>
          <a:p>
            <a:pPr algn="ctr" marL="0" indent="0" lvl="0">
              <a:lnSpc>
                <a:spcPts val="2800"/>
              </a:lnSpc>
              <a:spcBef>
                <a:spcPct val="0"/>
              </a:spcBef>
            </a:pPr>
            <a:r>
              <a:rPr lang="en-US" sz="2000" u="none">
                <a:solidFill>
                  <a:srgbClr val="FFFFFF"/>
                </a:solidFill>
                <a:latin typeface="Fahkwang Extra-Light"/>
                <a:ea typeface="Fahkwang Extra-Light"/>
                <a:cs typeface="Fahkwang Extra-Light"/>
                <a:sym typeface="Fahkwang Extra-Light"/>
              </a:rPr>
              <a:t>BENU Farmacia Centrale 24H, located in Piazza Maggiore </a:t>
            </a:r>
          </a:p>
          <a:p>
            <a:pPr algn="ctr" marL="0" indent="0" lvl="0">
              <a:lnSpc>
                <a:spcPts val="2800"/>
              </a:lnSpc>
              <a:spcBef>
                <a:spcPct val="0"/>
              </a:spcBef>
            </a:pPr>
            <a:r>
              <a:rPr lang="en-US" sz="2000" u="none">
                <a:solidFill>
                  <a:srgbClr val="FFFFFF"/>
                </a:solidFill>
                <a:latin typeface="Fahkwang Extra-Light"/>
                <a:ea typeface="Fahkwang Extra-Light"/>
                <a:cs typeface="Fahkwang Extra-Light"/>
                <a:sym typeface="Fahkwang Extra-Light"/>
              </a:rPr>
              <a:t>is the 24H pharmacy in Bologna.</a:t>
            </a:r>
          </a:p>
        </p:txBody>
      </p:sp>
      <p:sp>
        <p:nvSpPr>
          <p:cNvPr name="TextBox 20" id="20"/>
          <p:cNvSpPr txBox="true"/>
          <p:nvPr/>
        </p:nvSpPr>
        <p:spPr>
          <a:xfrm rot="0">
            <a:off x="102870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10" action="ppaction://hlinksldjump"/>
              </a:rPr>
              <a:t>Back to index</a:t>
            </a:r>
          </a:p>
        </p:txBody>
      </p:sp>
      <p:sp>
        <p:nvSpPr>
          <p:cNvPr name="TextBox 21" id="21"/>
          <p:cNvSpPr txBox="true"/>
          <p:nvPr/>
        </p:nvSpPr>
        <p:spPr>
          <a:xfrm rot="0">
            <a:off x="1916013" y="1680221"/>
            <a:ext cx="14455973" cy="422275"/>
          </a:xfrm>
          <a:prstGeom prst="rect">
            <a:avLst/>
          </a:prstGeom>
        </p:spPr>
        <p:txBody>
          <a:bodyPr anchor="t" rtlCol="false" tIns="0" lIns="0" bIns="0" rIns="0">
            <a:spAutoFit/>
          </a:bodyPr>
          <a:lstStyle/>
          <a:p>
            <a:pPr algn="ctr">
              <a:lnSpc>
                <a:spcPts val="3499"/>
              </a:lnSpc>
            </a:pPr>
            <a:r>
              <a:rPr lang="en-US" sz="2499">
                <a:solidFill>
                  <a:srgbClr val="FFFFFF"/>
                </a:solidFill>
                <a:latin typeface="Open Sans"/>
                <a:ea typeface="Open Sans"/>
                <a:cs typeface="Open Sans"/>
                <a:sym typeface="Open Sans"/>
              </a:rPr>
              <a:t>Stay aware of your surround</a:t>
            </a:r>
            <a:r>
              <a:rPr lang="en-US" sz="2499">
                <a:solidFill>
                  <a:srgbClr val="FFFFFF"/>
                </a:solidFill>
                <a:latin typeface="Open Sans"/>
                <a:ea typeface="Open Sans"/>
                <a:cs typeface="Open Sans"/>
                <a:sym typeface="Open Sans"/>
              </a:rPr>
              <a:t>ings, avoid poorly lit areas at night, and follow basic safety guidelines.</a:t>
            </a:r>
          </a:p>
        </p:txBody>
      </p:sp>
      <p:sp>
        <p:nvSpPr>
          <p:cNvPr name="Freeform 22" id="22">
            <a:hlinkClick r:id="rId13"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23" id="23">
            <a:hlinkClick r:id="rId14"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0" t="0" r="0" b="-77851"/>
            </a:stretch>
          </a:blipFill>
        </p:spPr>
      </p:sp>
      <p:grpSp>
        <p:nvGrpSpPr>
          <p:cNvPr name="Group 3" id="3"/>
          <p:cNvGrpSpPr/>
          <p:nvPr/>
        </p:nvGrpSpPr>
        <p:grpSpPr>
          <a:xfrm rot="0">
            <a:off x="1028700" y="1028700"/>
            <a:ext cx="16230600" cy="5216085"/>
            <a:chOff x="0" y="0"/>
            <a:chExt cx="21640800" cy="6954780"/>
          </a:xfrm>
        </p:grpSpPr>
        <p:pic>
          <p:nvPicPr>
            <p:cNvPr name="Picture 4" id="4"/>
            <p:cNvPicPr>
              <a:picLocks noChangeAspect="true"/>
            </p:cNvPicPr>
            <p:nvPr/>
          </p:nvPicPr>
          <p:blipFill>
            <a:blip r:embed="rId3"/>
            <a:srcRect l="0" t="25896" r="0" b="25896"/>
            <a:stretch>
              <a:fillRect/>
            </a:stretch>
          </p:blipFill>
          <p:spPr>
            <a:xfrm flipH="false" flipV="false">
              <a:off x="0" y="0"/>
              <a:ext cx="21640800" cy="6954780"/>
            </a:xfrm>
            <a:prstGeom prst="rect">
              <a:avLst/>
            </a:prstGeom>
          </p:spPr>
        </p:pic>
      </p:grpSp>
      <p:sp>
        <p:nvSpPr>
          <p:cNvPr name="TextBox 5" id="5"/>
          <p:cNvSpPr txBox="true"/>
          <p:nvPr/>
        </p:nvSpPr>
        <p:spPr>
          <a:xfrm rot="0">
            <a:off x="1028700" y="7231303"/>
            <a:ext cx="7047834" cy="1692726"/>
          </a:xfrm>
          <a:prstGeom prst="rect">
            <a:avLst/>
          </a:prstGeom>
        </p:spPr>
        <p:txBody>
          <a:bodyPr anchor="t" rtlCol="false" tIns="0" lIns="0" bIns="0" rIns="0">
            <a:spAutoFit/>
          </a:bodyPr>
          <a:lstStyle/>
          <a:p>
            <a:pPr algn="l" marL="0" indent="0" lvl="0">
              <a:lnSpc>
                <a:spcPts val="6267"/>
              </a:lnSpc>
            </a:pPr>
            <a:r>
              <a:rPr lang="en-US" sz="6267">
                <a:solidFill>
                  <a:srgbClr val="163459"/>
                </a:solidFill>
                <a:latin typeface="Maharlika"/>
                <a:ea typeface="Maharlika"/>
                <a:cs typeface="Maharlika"/>
                <a:sym typeface="Maharlika"/>
              </a:rPr>
              <a:t>5 - Accommodation</a:t>
            </a:r>
          </a:p>
        </p:txBody>
      </p:sp>
      <p:sp>
        <p:nvSpPr>
          <p:cNvPr name="TextBox 6" id="6"/>
          <p:cNvSpPr txBox="true"/>
          <p:nvPr/>
        </p:nvSpPr>
        <p:spPr>
          <a:xfrm rot="0">
            <a:off x="8277958" y="7107592"/>
            <a:ext cx="8981342" cy="2031365"/>
          </a:xfrm>
          <a:prstGeom prst="rect">
            <a:avLst/>
          </a:prstGeom>
        </p:spPr>
        <p:txBody>
          <a:bodyPr anchor="t" rtlCol="false" tIns="0" lIns="0" bIns="0" rIns="0">
            <a:spAutoFit/>
          </a:bodyPr>
          <a:lstStyle/>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Types of housing: apartments, residences, homestays</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R</a:t>
            </a:r>
            <a:r>
              <a:rPr lang="en-US" sz="2899">
                <a:solidFill>
                  <a:srgbClr val="163459"/>
                </a:solidFill>
                <a:latin typeface="Fahkwang Extra-Light"/>
                <a:ea typeface="Fahkwang Extra-Light"/>
                <a:cs typeface="Fahkwang Extra-Light"/>
                <a:sym typeface="Fahkwang Extra-Light"/>
              </a:rPr>
              <a:t>ental contracts and tenant rights</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Tips to avoid scams</a:t>
            </a:r>
          </a:p>
        </p:txBody>
      </p:sp>
      <p:sp>
        <p:nvSpPr>
          <p:cNvPr name="TextBox 7" id="7"/>
          <p:cNvSpPr txBox="true"/>
          <p:nvPr/>
        </p:nvSpPr>
        <p:spPr>
          <a:xfrm rot="0">
            <a:off x="102870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4" action="ppaction://hlinksldjump"/>
              </a:rPr>
              <a:t>Back to index</a:t>
            </a:r>
          </a:p>
        </p:txBody>
      </p:sp>
      <p:sp>
        <p:nvSpPr>
          <p:cNvPr name="Freeform 8" id="8">
            <a:hlinkClick r:id="rId7"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a:hlinkClick r:id="rId8"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sp>
        <p:nvSpPr>
          <p:cNvPr name="Freeform 2" id="2"/>
          <p:cNvSpPr/>
          <p:nvPr/>
        </p:nvSpPr>
        <p:spPr>
          <a:xfrm flipH="false" flipV="false" rot="0">
            <a:off x="14281106" y="195311"/>
            <a:ext cx="3868024" cy="1868915"/>
          </a:xfrm>
          <a:custGeom>
            <a:avLst/>
            <a:gdLst/>
            <a:ahLst/>
            <a:cxnLst/>
            <a:rect r="r" b="b" t="t" l="l"/>
            <a:pathLst>
              <a:path h="1868915" w="3868024">
                <a:moveTo>
                  <a:pt x="0" y="0"/>
                </a:moveTo>
                <a:lnTo>
                  <a:pt x="3868024" y="0"/>
                </a:lnTo>
                <a:lnTo>
                  <a:pt x="3868024" y="1868915"/>
                </a:lnTo>
                <a:lnTo>
                  <a:pt x="0" y="18689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460231" y="6611216"/>
            <a:ext cx="1254115" cy="1794178"/>
          </a:xfrm>
          <a:custGeom>
            <a:avLst/>
            <a:gdLst/>
            <a:ahLst/>
            <a:cxnLst/>
            <a:rect r="r" b="b" t="t" l="l"/>
            <a:pathLst>
              <a:path h="1794178" w="1254115">
                <a:moveTo>
                  <a:pt x="0" y="0"/>
                </a:moveTo>
                <a:lnTo>
                  <a:pt x="1254115" y="0"/>
                </a:lnTo>
                <a:lnTo>
                  <a:pt x="1254115" y="1794179"/>
                </a:lnTo>
                <a:lnTo>
                  <a:pt x="0" y="1794179"/>
                </a:lnTo>
                <a:lnTo>
                  <a:pt x="0" y="0"/>
                </a:lnTo>
                <a:close/>
              </a:path>
            </a:pathLst>
          </a:custGeom>
          <a:blipFill>
            <a:blip r:embed="rId4"/>
            <a:stretch>
              <a:fillRect l="-15809" t="0" r="-15809" b="0"/>
            </a:stretch>
          </a:blipFill>
        </p:spPr>
      </p:sp>
      <p:sp>
        <p:nvSpPr>
          <p:cNvPr name="Freeform 4" id="4">
            <a:hlinkClick r:id="rId7"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a:hlinkClick r:id="rId8"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3826969" y="7365450"/>
            <a:ext cx="2146228" cy="2079890"/>
          </a:xfrm>
          <a:custGeom>
            <a:avLst/>
            <a:gdLst/>
            <a:ahLst/>
            <a:cxnLst/>
            <a:rect r="r" b="b" t="t" l="l"/>
            <a:pathLst>
              <a:path h="2079890" w="2146228">
                <a:moveTo>
                  <a:pt x="0" y="0"/>
                </a:moveTo>
                <a:lnTo>
                  <a:pt x="2146228" y="0"/>
                </a:lnTo>
                <a:lnTo>
                  <a:pt x="2146228" y="2079889"/>
                </a:lnTo>
                <a:lnTo>
                  <a:pt x="0" y="207988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7" id="7"/>
          <p:cNvSpPr txBox="true"/>
          <p:nvPr/>
        </p:nvSpPr>
        <p:spPr>
          <a:xfrm rot="0">
            <a:off x="809235" y="1273651"/>
            <a:ext cx="14107886" cy="1628775"/>
          </a:xfrm>
          <a:prstGeom prst="rect">
            <a:avLst/>
          </a:prstGeom>
        </p:spPr>
        <p:txBody>
          <a:bodyPr anchor="t" rtlCol="false" tIns="0" lIns="0" bIns="0" rIns="0">
            <a:spAutoFit/>
          </a:bodyPr>
          <a:lstStyle/>
          <a:p>
            <a:pPr algn="l" marL="0" indent="0" lvl="0">
              <a:lnSpc>
                <a:spcPts val="6000"/>
              </a:lnSpc>
            </a:pPr>
            <a:r>
              <a:rPr lang="en-US" sz="6000">
                <a:solidFill>
                  <a:srgbClr val="FFFFFF"/>
                </a:solidFill>
                <a:latin typeface="Maharlika"/>
                <a:ea typeface="Maharlika"/>
                <a:cs typeface="Maharlika"/>
                <a:sym typeface="Maharlika"/>
              </a:rPr>
              <a:t>Useful </a:t>
            </a:r>
            <a:r>
              <a:rPr lang="en-US" sz="6000" u="none">
                <a:solidFill>
                  <a:srgbClr val="FFFFFF"/>
                </a:solidFill>
                <a:latin typeface="Maharlika"/>
                <a:ea typeface="Maharlika"/>
                <a:cs typeface="Maharlika"/>
                <a:sym typeface="Maharlika"/>
              </a:rPr>
              <a:t>information for finding accommodation in Bologna</a:t>
            </a:r>
          </a:p>
        </p:txBody>
      </p:sp>
      <p:sp>
        <p:nvSpPr>
          <p:cNvPr name="TextBox 8" id="8"/>
          <p:cNvSpPr txBox="true"/>
          <p:nvPr/>
        </p:nvSpPr>
        <p:spPr>
          <a:xfrm rot="0">
            <a:off x="809235" y="4000803"/>
            <a:ext cx="6778054" cy="1289050"/>
          </a:xfrm>
          <a:prstGeom prst="rect">
            <a:avLst/>
          </a:prstGeom>
        </p:spPr>
        <p:txBody>
          <a:bodyPr anchor="t" rtlCol="false" tIns="0" lIns="0" bIns="0" rIns="0">
            <a:spAutoFit/>
          </a:bodyPr>
          <a:lstStyle/>
          <a:p>
            <a:pPr algn="l">
              <a:lnSpc>
                <a:spcPts val="3499"/>
              </a:lnSpc>
              <a:spcBef>
                <a:spcPct val="0"/>
              </a:spcBef>
            </a:pPr>
            <a:r>
              <a:rPr lang="en-US" sz="2499">
                <a:solidFill>
                  <a:srgbClr val="FFFFFF"/>
                </a:solidFill>
                <a:latin typeface="Fahkwang Extra-Light"/>
                <a:ea typeface="Fahkwang Extra-Light"/>
                <a:cs typeface="Fahkwang Extra-Light"/>
                <a:sym typeface="Fahkwang Extra-Light"/>
              </a:rPr>
              <a:t>Single rooms and </a:t>
            </a:r>
            <a:r>
              <a:rPr lang="en-US" b="true" sz="2499">
                <a:solidFill>
                  <a:srgbClr val="FFFFFF"/>
                </a:solidFill>
                <a:latin typeface="Fahkwang Bold"/>
                <a:ea typeface="Fahkwang Bold"/>
                <a:cs typeface="Fahkwang Bold"/>
                <a:sym typeface="Fahkwang Bold"/>
              </a:rPr>
              <a:t>shared </a:t>
            </a:r>
            <a:r>
              <a:rPr lang="en-US" sz="2499">
                <a:solidFill>
                  <a:srgbClr val="FFFFFF"/>
                </a:solidFill>
                <a:latin typeface="Fahkwang Extra-Light"/>
                <a:ea typeface="Fahkwang Extra-Light"/>
                <a:cs typeface="Fahkwang Extra-Light"/>
                <a:sym typeface="Fahkwang Extra-Light"/>
              </a:rPr>
              <a:t>apartments are usually the most realistic option for medium or long stays.</a:t>
            </a:r>
          </a:p>
        </p:txBody>
      </p:sp>
      <p:sp>
        <p:nvSpPr>
          <p:cNvPr name="TextBox 9" id="9"/>
          <p:cNvSpPr txBox="true"/>
          <p:nvPr/>
        </p:nvSpPr>
        <p:spPr>
          <a:xfrm rot="0">
            <a:off x="9661162" y="4122030"/>
            <a:ext cx="7598138" cy="1289050"/>
          </a:xfrm>
          <a:prstGeom prst="rect">
            <a:avLst/>
          </a:prstGeom>
        </p:spPr>
        <p:txBody>
          <a:bodyPr anchor="t" rtlCol="false" tIns="0" lIns="0" bIns="0" rIns="0">
            <a:spAutoFit/>
          </a:bodyPr>
          <a:lstStyle/>
          <a:p>
            <a:pPr algn="r">
              <a:lnSpc>
                <a:spcPts val="3499"/>
              </a:lnSpc>
              <a:spcBef>
                <a:spcPct val="0"/>
              </a:spcBef>
            </a:pPr>
            <a:r>
              <a:rPr lang="en-US" sz="2499">
                <a:solidFill>
                  <a:srgbClr val="FFFFFF"/>
                </a:solidFill>
                <a:latin typeface="Fahkwang Extra-Light"/>
                <a:ea typeface="Fahkwang Extra-Light"/>
                <a:cs typeface="Fahkwang Extra-Light"/>
                <a:sym typeface="Fahkwang Extra-Light"/>
              </a:rPr>
              <a:t>The housing market is very competitive, especially at the beginning of the academic year. Start your search </a:t>
            </a:r>
            <a:r>
              <a:rPr lang="en-US" b="true" sz="2499">
                <a:solidFill>
                  <a:srgbClr val="FFFFFF"/>
                </a:solidFill>
                <a:latin typeface="Fahkwang Bold"/>
                <a:ea typeface="Fahkwang Bold"/>
                <a:cs typeface="Fahkwang Bold"/>
                <a:sym typeface="Fahkwang Bold"/>
              </a:rPr>
              <a:t>early</a:t>
            </a:r>
            <a:r>
              <a:rPr lang="en-US" sz="2499">
                <a:solidFill>
                  <a:srgbClr val="FFFFFF"/>
                </a:solidFill>
                <a:latin typeface="Fahkwang Extra-Light"/>
                <a:ea typeface="Fahkwang Extra-Light"/>
                <a:cs typeface="Fahkwang Extra-Light"/>
                <a:sym typeface="Fahkwang Extra-Light"/>
              </a:rPr>
              <a:t>.</a:t>
            </a:r>
          </a:p>
        </p:txBody>
      </p:sp>
      <p:sp>
        <p:nvSpPr>
          <p:cNvPr name="TextBox 10" id="10"/>
          <p:cNvSpPr txBox="true"/>
          <p:nvPr/>
        </p:nvSpPr>
        <p:spPr>
          <a:xfrm rot="0">
            <a:off x="2978198" y="3367650"/>
            <a:ext cx="12331603" cy="297180"/>
          </a:xfrm>
          <a:prstGeom prst="rect">
            <a:avLst/>
          </a:prstGeom>
        </p:spPr>
        <p:txBody>
          <a:bodyPr anchor="t" rtlCol="false" tIns="0" lIns="0" bIns="0" rIns="0">
            <a:spAutoFit/>
          </a:bodyPr>
          <a:lstStyle/>
          <a:p>
            <a:pPr algn="l">
              <a:lnSpc>
                <a:spcPts val="2520"/>
              </a:lnSpc>
              <a:spcBef>
                <a:spcPct val="0"/>
              </a:spcBef>
            </a:pPr>
            <a:r>
              <a:rPr lang="en-US" sz="1800">
                <a:solidFill>
                  <a:srgbClr val="FFFFFF"/>
                </a:solidFill>
                <a:latin typeface="Fahkwang Extra-Light"/>
                <a:ea typeface="Fahkwang Extra-Light"/>
                <a:cs typeface="Fahkwang Extra-Light"/>
                <a:sym typeface="Fahkwang Extra-Light"/>
              </a:rPr>
              <a:t>A t</a:t>
            </a:r>
            <a:r>
              <a:rPr lang="en-US" sz="1800">
                <a:solidFill>
                  <a:srgbClr val="FFFFFF"/>
                </a:solidFill>
                <a:latin typeface="Fahkwang Extra-Light"/>
                <a:ea typeface="Fahkwang Extra-Light"/>
                <a:cs typeface="Fahkwang Extra-Light"/>
                <a:sym typeface="Fahkwang Extra-Light"/>
              </a:rPr>
              <a:t>emporary solution (hostel, B&amp;B, shared apartment) is often helpful while you look for something long term.</a:t>
            </a:r>
          </a:p>
        </p:txBody>
      </p:sp>
      <p:sp>
        <p:nvSpPr>
          <p:cNvPr name="TextBox 11" id="11"/>
          <p:cNvSpPr txBox="true"/>
          <p:nvPr/>
        </p:nvSpPr>
        <p:spPr>
          <a:xfrm rot="0">
            <a:off x="5632680" y="5982592"/>
            <a:ext cx="7022641" cy="850900"/>
          </a:xfrm>
          <a:prstGeom prst="rect">
            <a:avLst/>
          </a:prstGeom>
        </p:spPr>
        <p:txBody>
          <a:bodyPr anchor="t" rtlCol="false" tIns="0" lIns="0" bIns="0" rIns="0">
            <a:spAutoFit/>
          </a:bodyPr>
          <a:lstStyle/>
          <a:p>
            <a:pPr algn="r">
              <a:lnSpc>
                <a:spcPts val="3499"/>
              </a:lnSpc>
              <a:spcBef>
                <a:spcPct val="0"/>
              </a:spcBef>
            </a:pPr>
            <a:r>
              <a:rPr lang="en-US" sz="2499">
                <a:solidFill>
                  <a:srgbClr val="FFFFFF"/>
                </a:solidFill>
                <a:latin typeface="Fahkwang Extra-Light"/>
                <a:ea typeface="Fahkwang Extra-Light"/>
                <a:cs typeface="Fahkwang Extra-Light"/>
                <a:sym typeface="Fahkwang Extra-Light"/>
              </a:rPr>
              <a:t>Always make sure you have a </a:t>
            </a:r>
            <a:r>
              <a:rPr lang="en-US" b="true" sz="2499">
                <a:solidFill>
                  <a:srgbClr val="FFFFFF"/>
                </a:solidFill>
                <a:latin typeface="Fahkwang Bold"/>
                <a:ea typeface="Fahkwang Bold"/>
                <a:cs typeface="Fahkwang Bold"/>
                <a:sym typeface="Fahkwang Bold"/>
              </a:rPr>
              <a:t>regular </a:t>
            </a:r>
            <a:r>
              <a:rPr lang="en-US" sz="2499">
                <a:solidFill>
                  <a:srgbClr val="FFFFFF"/>
                </a:solidFill>
                <a:latin typeface="Fahkwang Extra-Light"/>
                <a:ea typeface="Fahkwang Extra-Light"/>
                <a:cs typeface="Fahkwang Extra-Light"/>
                <a:sym typeface="Fahkwang Extra-Light"/>
              </a:rPr>
              <a:t>rental contract, especially if you’re a foreign guest.</a:t>
            </a:r>
          </a:p>
        </p:txBody>
      </p:sp>
      <p:sp>
        <p:nvSpPr>
          <p:cNvPr name="TextBox 12" id="12"/>
          <p:cNvSpPr txBox="true"/>
          <p:nvPr/>
        </p:nvSpPr>
        <p:spPr>
          <a:xfrm rot="0">
            <a:off x="6006753" y="7682956"/>
            <a:ext cx="6274494" cy="1897817"/>
          </a:xfrm>
          <a:prstGeom prst="rect">
            <a:avLst/>
          </a:prstGeom>
        </p:spPr>
        <p:txBody>
          <a:bodyPr anchor="t" rtlCol="false" tIns="0" lIns="0" bIns="0" rIns="0">
            <a:spAutoFit/>
          </a:bodyPr>
          <a:lstStyle/>
          <a:p>
            <a:pPr algn="l">
              <a:lnSpc>
                <a:spcPts val="3020"/>
              </a:lnSpc>
              <a:spcBef>
                <a:spcPct val="0"/>
              </a:spcBef>
            </a:pPr>
            <a:r>
              <a:rPr lang="en-US" b="true" sz="2157">
                <a:solidFill>
                  <a:srgbClr val="A9C7E5"/>
                </a:solidFill>
                <a:latin typeface="Fahkwang Bold"/>
                <a:ea typeface="Fahkwang Bold"/>
                <a:cs typeface="Fahkwang Bold"/>
                <a:sym typeface="Fahkwang Bold"/>
              </a:rPr>
              <a:t>Be aware of rental scams, particularly on Facebook and other social media platforms. Always verify the property, landlord, and contract before making any payment.</a:t>
            </a:r>
          </a:p>
        </p:txBody>
      </p:sp>
      <p:sp>
        <p:nvSpPr>
          <p:cNvPr name="TextBox 13" id="13"/>
          <p:cNvSpPr txBox="true"/>
          <p:nvPr/>
        </p:nvSpPr>
        <p:spPr>
          <a:xfrm rot="0">
            <a:off x="390168" y="2900925"/>
            <a:ext cx="17507665" cy="455295"/>
          </a:xfrm>
          <a:prstGeom prst="rect">
            <a:avLst/>
          </a:prstGeom>
        </p:spPr>
        <p:txBody>
          <a:bodyPr anchor="t" rtlCol="false" tIns="0" lIns="0" bIns="0" rIns="0">
            <a:spAutoFit/>
          </a:bodyPr>
          <a:lstStyle/>
          <a:p>
            <a:pPr algn="ctr">
              <a:lnSpc>
                <a:spcPts val="3779"/>
              </a:lnSpc>
              <a:spcBef>
                <a:spcPct val="0"/>
              </a:spcBef>
            </a:pPr>
            <a:r>
              <a:rPr lang="en-US" sz="2699">
                <a:solidFill>
                  <a:srgbClr val="FFFFFF"/>
                </a:solidFill>
                <a:latin typeface="Fahkwang Extra-Light"/>
                <a:ea typeface="Fahkwang Extra-Light"/>
                <a:cs typeface="Fahkwang Extra-Light"/>
                <a:sym typeface="Fahkwang Extra-Light"/>
              </a:rPr>
              <a:t>Start your search as </a:t>
            </a:r>
            <a:r>
              <a:rPr lang="en-US" b="true" sz="2699">
                <a:solidFill>
                  <a:srgbClr val="FFFFFF"/>
                </a:solidFill>
                <a:latin typeface="Fahkwang Bold"/>
                <a:ea typeface="Fahkwang Bold"/>
                <a:cs typeface="Fahkwang Bold"/>
                <a:sym typeface="Fahkwang Bold"/>
              </a:rPr>
              <a:t>early </a:t>
            </a:r>
            <a:r>
              <a:rPr lang="en-US" sz="2699">
                <a:solidFill>
                  <a:srgbClr val="FFFFFF"/>
                </a:solidFill>
                <a:latin typeface="Fahkwang Extra-Light"/>
                <a:ea typeface="Fahkwang Extra-Light"/>
                <a:cs typeface="Fahkwang Extra-Light"/>
                <a:sym typeface="Fahkwang Extra-Light"/>
              </a:rPr>
              <a:t>as possible, as the rental market in Bologna can be highly competitive.</a:t>
            </a:r>
          </a:p>
        </p:txBody>
      </p:sp>
      <p:sp>
        <p:nvSpPr>
          <p:cNvPr name="TextBox 14" id="14"/>
          <p:cNvSpPr txBox="true"/>
          <p:nvPr/>
        </p:nvSpPr>
        <p:spPr>
          <a:xfrm rot="0">
            <a:off x="5632680" y="6804917"/>
            <a:ext cx="7324777" cy="264159"/>
          </a:xfrm>
          <a:prstGeom prst="rect">
            <a:avLst/>
          </a:prstGeom>
        </p:spPr>
        <p:txBody>
          <a:bodyPr anchor="t" rtlCol="false" tIns="0" lIns="0" bIns="0" rIns="0">
            <a:spAutoFit/>
          </a:bodyPr>
          <a:lstStyle/>
          <a:p>
            <a:pPr algn="ctr">
              <a:lnSpc>
                <a:spcPts val="2240"/>
              </a:lnSpc>
              <a:spcBef>
                <a:spcPct val="0"/>
              </a:spcBef>
            </a:pPr>
            <a:r>
              <a:rPr lang="en-US" sz="1600">
                <a:solidFill>
                  <a:srgbClr val="FFFFFF"/>
                </a:solidFill>
                <a:latin typeface="Fahkwang Extra-Light"/>
                <a:ea typeface="Fahkwang Extra-Light"/>
                <a:cs typeface="Fahkwang Extra-Light"/>
                <a:sym typeface="Fahkwang Extra-Light"/>
              </a:rPr>
              <a:t>Always request a written rental contract and read it carefully before signing</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sp>
        <p:nvSpPr>
          <p:cNvPr name="Freeform 2" id="2"/>
          <p:cNvSpPr/>
          <p:nvPr/>
        </p:nvSpPr>
        <p:spPr>
          <a:xfrm flipH="false" flipV="false" rot="0">
            <a:off x="15769292" y="1028700"/>
            <a:ext cx="1490008" cy="1490008"/>
          </a:xfrm>
          <a:custGeom>
            <a:avLst/>
            <a:gdLst/>
            <a:ahLst/>
            <a:cxnLst/>
            <a:rect r="r" b="b" t="t" l="l"/>
            <a:pathLst>
              <a:path h="1490008" w="1490008">
                <a:moveTo>
                  <a:pt x="0" y="0"/>
                </a:moveTo>
                <a:lnTo>
                  <a:pt x="1490008" y="0"/>
                </a:lnTo>
                <a:lnTo>
                  <a:pt x="1490008" y="1490008"/>
                </a:lnTo>
                <a:lnTo>
                  <a:pt x="0" y="1490008"/>
                </a:lnTo>
                <a:lnTo>
                  <a:pt x="0" y="0"/>
                </a:lnTo>
                <a:close/>
              </a:path>
            </a:pathLst>
          </a:custGeom>
          <a:blipFill>
            <a:blip r:embed="rId2"/>
            <a:stretch>
              <a:fillRect l="0" t="0" r="0" b="0"/>
            </a:stretch>
          </a:blipFill>
        </p:spPr>
      </p:sp>
      <p:sp>
        <p:nvSpPr>
          <p:cNvPr name="Freeform 3" id="3"/>
          <p:cNvSpPr/>
          <p:nvPr/>
        </p:nvSpPr>
        <p:spPr>
          <a:xfrm flipH="false" flipV="false" rot="8768274">
            <a:off x="7031023" y="3563406"/>
            <a:ext cx="792099" cy="466619"/>
          </a:xfrm>
          <a:custGeom>
            <a:avLst/>
            <a:gdLst/>
            <a:ahLst/>
            <a:cxnLst/>
            <a:rect r="r" b="b" t="t" l="l"/>
            <a:pathLst>
              <a:path h="466619" w="792099">
                <a:moveTo>
                  <a:pt x="0" y="0"/>
                </a:moveTo>
                <a:lnTo>
                  <a:pt x="792099" y="0"/>
                </a:lnTo>
                <a:lnTo>
                  <a:pt x="792099" y="466618"/>
                </a:lnTo>
                <a:lnTo>
                  <a:pt x="0" y="46661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813455" y="1691250"/>
            <a:ext cx="16596912" cy="1628775"/>
          </a:xfrm>
          <a:prstGeom prst="rect">
            <a:avLst/>
          </a:prstGeom>
        </p:spPr>
        <p:txBody>
          <a:bodyPr anchor="t" rtlCol="false" tIns="0" lIns="0" bIns="0" rIns="0">
            <a:spAutoFit/>
          </a:bodyPr>
          <a:lstStyle/>
          <a:p>
            <a:pPr algn="l" marL="0" indent="0" lvl="0">
              <a:lnSpc>
                <a:spcPts val="6000"/>
              </a:lnSpc>
            </a:pPr>
            <a:r>
              <a:rPr lang="en-US" sz="6000">
                <a:solidFill>
                  <a:srgbClr val="FFFFFF"/>
                </a:solidFill>
                <a:latin typeface="Maharlika"/>
                <a:ea typeface="Maharlika"/>
                <a:cs typeface="Maharlika"/>
                <a:sym typeface="Maharlika"/>
              </a:rPr>
              <a:t>Websites a</a:t>
            </a:r>
            <a:r>
              <a:rPr lang="en-US" sz="6000" u="none">
                <a:solidFill>
                  <a:srgbClr val="FFFFFF"/>
                </a:solidFill>
                <a:latin typeface="Maharlika"/>
                <a:ea typeface="Maharlika"/>
                <a:cs typeface="Maharlika"/>
                <a:sym typeface="Maharlika"/>
              </a:rPr>
              <a:t>nd platforms for finding accommodation</a:t>
            </a:r>
          </a:p>
        </p:txBody>
      </p:sp>
      <p:sp>
        <p:nvSpPr>
          <p:cNvPr name="TextBox 5" id="5"/>
          <p:cNvSpPr txBox="true"/>
          <p:nvPr/>
        </p:nvSpPr>
        <p:spPr>
          <a:xfrm rot="0">
            <a:off x="796512" y="4115878"/>
            <a:ext cx="16266001" cy="4358005"/>
          </a:xfrm>
          <a:prstGeom prst="rect">
            <a:avLst/>
          </a:prstGeom>
        </p:spPr>
        <p:txBody>
          <a:bodyPr anchor="t" rtlCol="false" tIns="0" lIns="0" bIns="0" rIns="0">
            <a:spAutoFit/>
          </a:bodyPr>
          <a:lstStyle/>
          <a:p>
            <a:pPr algn="l" marL="474979" indent="-237490" lvl="1">
              <a:lnSpc>
                <a:spcPts val="4399"/>
              </a:lnSpc>
              <a:buFont typeface="Arial"/>
              <a:buChar char="•"/>
            </a:pPr>
            <a:r>
              <a:rPr lang="en-US" b="true" sz="2199" u="sng">
                <a:solidFill>
                  <a:srgbClr val="FFFFFF"/>
                </a:solidFill>
                <a:latin typeface="Fahkwang Bold"/>
                <a:ea typeface="Fahkwang Bold"/>
                <a:cs typeface="Fahkwang Bold"/>
                <a:sym typeface="Fahkwang Bold"/>
                <a:hlinkClick r:id="rId5" tooltip="https://housinganywhere.com/?g_campaignid=23035963571&amp;g_adgroupid=182564137661&amp;utm_source=google&amp;utm_medium=cpc-brand&amp;utm_campaign=23035963571&amp;utm_content=784214630114&amp;utm_term=housinganywhere&amp;hsa_acc=1005520464&amp;hsa_cam=20343873589&amp;hsa_grp=182564137661&amp;hsa_ad=784214630114&amp;hsa_src=g&amp;hsa_tgt=kwd-371352779437&amp;hsa_kw=housinganywhere&amp;hsa_mt=e&amp;hsa_net=adwords&amp;hsa_ver=3&amp;gad_source=1&amp;gad_campaignid=23035963571&amp;gbraid=0AAAAADNNp3n-fyQIsMKHKvgXx2-TvOhS6&amp;gclid=Cj0KCQiA_8TJBhDNARIsAPX5qxRgnA1Zyms24kEWGGSOgCUlwr4Gmv_1LXve0Wt47PkTzGYEWpWmHakaAjg-EALw_wcB"/>
              </a:rPr>
              <a:t>HousingAnywhere</a:t>
            </a:r>
            <a:r>
              <a:rPr lang="en-US" b="true" sz="2199">
                <a:solidFill>
                  <a:srgbClr val="FFFFFF"/>
                </a:solidFill>
                <a:latin typeface="Fahkwang Bold"/>
                <a:ea typeface="Fahkwang Bold"/>
                <a:cs typeface="Fahkwang Bold"/>
                <a:sym typeface="Fahkwang Bold"/>
              </a:rPr>
              <a:t> -</a:t>
            </a:r>
            <a:r>
              <a:rPr lang="en-US" sz="2199">
                <a:solidFill>
                  <a:srgbClr val="FFFFFF"/>
                </a:solidFill>
                <a:latin typeface="Fahkwang Extra-Light"/>
                <a:ea typeface="Fahkwang Extra-Light"/>
                <a:cs typeface="Fahkwang Extra-Light"/>
                <a:sym typeface="Fahkwang Extra-Light"/>
              </a:rPr>
              <a:t> Rooms and apartments for medium or long stays; easy online booking</a:t>
            </a:r>
          </a:p>
          <a:p>
            <a:pPr algn="l" marL="474979" indent="-237490" lvl="1">
              <a:lnSpc>
                <a:spcPts val="4399"/>
              </a:lnSpc>
              <a:buFont typeface="Arial"/>
              <a:buChar char="•"/>
            </a:pPr>
            <a:r>
              <a:rPr lang="en-US" b="true" sz="2199" u="sng">
                <a:solidFill>
                  <a:srgbClr val="FFFFFF"/>
                </a:solidFill>
                <a:latin typeface="Fahkwang Bold"/>
                <a:ea typeface="Fahkwang Bold"/>
                <a:cs typeface="Fahkwang Bold"/>
                <a:sym typeface="Fahkwang Bold"/>
                <a:hlinkClick r:id="rId6" tooltip="https://www.spotahome.com/?utm_source=google&amp;utm_medium=cpc&amp;utm_campaign=&amp;utm_term=campaignid.15485544661_adgroupid.130653691677_keyword.spotahome_matchtype.e&amp;sahinidCj0KCQiA_8TJBhDNARIsAPX5qxRiwSUguIyZuTXbFcF1qU8o7Z_RfuEvJB1CvCxWwRS9cqNOIgMDbJoaAq0qEALw_wcB&amp;gad_source=1&amp;gad_campaignid=15485544661&amp;gbraid=0AAAAADcr_002Q6-bk23jtoUUqBTvrPfLq&amp;gclid=Cj0KCQiA_8TJBhDNARIsAPX5qxRiwSUguIyZuTXbFcF1qU8o7Z_RfuEvJB1CvCxWwRS9cqNOIgMDbJoaAq0qEALw_wcB"/>
              </a:rPr>
              <a:t>Spotahome</a:t>
            </a:r>
            <a:r>
              <a:rPr lang="en-US" b="true" sz="2199">
                <a:solidFill>
                  <a:srgbClr val="FFFFFF"/>
                </a:solidFill>
                <a:latin typeface="Fahkwang Bold"/>
                <a:ea typeface="Fahkwang Bold"/>
                <a:cs typeface="Fahkwang Bold"/>
                <a:sym typeface="Fahkwang Bold"/>
              </a:rPr>
              <a:t> </a:t>
            </a:r>
            <a:r>
              <a:rPr lang="en-US" sz="2199">
                <a:solidFill>
                  <a:srgbClr val="FFFFFF"/>
                </a:solidFill>
                <a:latin typeface="Fahkwang Extra-Light"/>
                <a:ea typeface="Fahkwang Extra-Light"/>
                <a:cs typeface="Fahkwang Extra-Light"/>
                <a:sym typeface="Fahkwang Extra-Light"/>
              </a:rPr>
              <a:t>- Verified rooms and apartments; ideal if you are not in Bologna yet</a:t>
            </a:r>
          </a:p>
          <a:p>
            <a:pPr algn="l" marL="474979" indent="-237490" lvl="1">
              <a:lnSpc>
                <a:spcPts val="4399"/>
              </a:lnSpc>
              <a:buFont typeface="Arial"/>
              <a:buChar char="•"/>
            </a:pPr>
            <a:r>
              <a:rPr lang="en-US" b="true" sz="2199" u="sng">
                <a:solidFill>
                  <a:srgbClr val="FFFFFF"/>
                </a:solidFill>
                <a:latin typeface="Fahkwang Bold"/>
                <a:ea typeface="Fahkwang Bold"/>
                <a:cs typeface="Fahkwang Bold"/>
                <a:sym typeface="Fahkwang Bold"/>
                <a:hlinkClick r:id="rId7" tooltip="https://www.idealista.it/en/"/>
              </a:rPr>
              <a:t>Idealista</a:t>
            </a:r>
            <a:r>
              <a:rPr lang="en-US" sz="2199" u="sng">
                <a:solidFill>
                  <a:srgbClr val="FFFFFF"/>
                </a:solidFill>
                <a:latin typeface="Fahkwang Extra-Light"/>
                <a:ea typeface="Fahkwang Extra-Light"/>
                <a:cs typeface="Fahkwang Extra-Light"/>
                <a:sym typeface="Fahkwang Extra-Light"/>
                <a:hlinkClick r:id="rId8" tooltip="https://www.idealista.it/en/"/>
              </a:rPr>
              <a:t> </a:t>
            </a:r>
            <a:r>
              <a:rPr lang="en-US" sz="2199">
                <a:solidFill>
                  <a:srgbClr val="FFFFFF"/>
                </a:solidFill>
                <a:latin typeface="Fahkwang Extra-Light"/>
                <a:ea typeface="Fahkwang Extra-Light"/>
                <a:cs typeface="Fahkwang Extra-Light"/>
                <a:sym typeface="Fahkwang Extra-Light"/>
              </a:rPr>
              <a:t>/ </a:t>
            </a:r>
            <a:r>
              <a:rPr lang="en-US" b="true" sz="2199" u="sng">
                <a:solidFill>
                  <a:srgbClr val="FFFFFF"/>
                </a:solidFill>
                <a:latin typeface="Fahkwang Bold"/>
                <a:ea typeface="Fahkwang Bold"/>
                <a:cs typeface="Fahkwang Bold"/>
                <a:sym typeface="Fahkwang Bold"/>
                <a:hlinkClick r:id="rId9" tooltip="https://www.immobiliare.it/en/"/>
              </a:rPr>
              <a:t>Immobiliare.it</a:t>
            </a:r>
            <a:r>
              <a:rPr lang="en-US" sz="2199" u="sng">
                <a:solidFill>
                  <a:srgbClr val="FFFFFF"/>
                </a:solidFill>
                <a:latin typeface="Fahkwang Extra-Light"/>
                <a:ea typeface="Fahkwang Extra-Light"/>
                <a:cs typeface="Fahkwang Extra-Light"/>
                <a:sym typeface="Fahkwang Extra-Light"/>
                <a:hlinkClick r:id="rId10" tooltip="https://www.immobiliare.it/en/"/>
              </a:rPr>
              <a:t> </a:t>
            </a:r>
            <a:r>
              <a:rPr lang="en-US" sz="2199">
                <a:solidFill>
                  <a:srgbClr val="FFFFFF"/>
                </a:solidFill>
                <a:latin typeface="Fahkwang Extra-Light"/>
                <a:ea typeface="Fahkwang Extra-Light"/>
                <a:cs typeface="Fahkwang Extra-Light"/>
                <a:sym typeface="Fahkwang Extra-Light"/>
              </a:rPr>
              <a:t>- Main platforms for private rentals and shared apartments</a:t>
            </a:r>
          </a:p>
          <a:p>
            <a:pPr algn="l" marL="474979" indent="-237490" lvl="1">
              <a:lnSpc>
                <a:spcPts val="4399"/>
              </a:lnSpc>
              <a:buFont typeface="Arial"/>
              <a:buChar char="•"/>
            </a:pPr>
            <a:r>
              <a:rPr lang="en-US" b="true" sz="2199" u="sng">
                <a:solidFill>
                  <a:srgbClr val="FFFFFF"/>
                </a:solidFill>
                <a:latin typeface="Fahkwang Bold"/>
                <a:ea typeface="Fahkwang Bold"/>
                <a:cs typeface="Fahkwang Bold"/>
                <a:sym typeface="Fahkwang Bold"/>
                <a:hlinkClick r:id="rId11" tooltip="https://www.saisaccommodation.it/en/"/>
              </a:rPr>
              <a:t>SAIS </a:t>
            </a:r>
            <a:r>
              <a:rPr lang="en-US" sz="2199" u="sng">
                <a:solidFill>
                  <a:srgbClr val="FFFFFF"/>
                </a:solidFill>
                <a:latin typeface="Fahkwang Extra-Light"/>
                <a:ea typeface="Fahkwang Extra-Light"/>
                <a:cs typeface="Fahkwang Extra-Light"/>
                <a:sym typeface="Fahkwang Extra-Light"/>
                <a:hlinkClick r:id="rId12" tooltip="https://www.saisaccommodation.it/en/"/>
              </a:rPr>
              <a:t>Accommodation Service</a:t>
            </a:r>
            <a:r>
              <a:rPr lang="en-US" sz="2199">
                <a:solidFill>
                  <a:srgbClr val="FFFFFF"/>
                </a:solidFill>
                <a:latin typeface="Fahkwang Extra-Light"/>
                <a:ea typeface="Fahkwang Extra-Light"/>
                <a:cs typeface="Fahkwang Extra-Light"/>
                <a:sym typeface="Fahkwang Extra-Light"/>
              </a:rPr>
              <a:t> - Support for international students and researchers; rooms, residences and guidance</a:t>
            </a:r>
          </a:p>
          <a:p>
            <a:pPr algn="l" marL="474979" indent="-237490" lvl="1">
              <a:lnSpc>
                <a:spcPts val="4399"/>
              </a:lnSpc>
              <a:buFont typeface="Arial"/>
              <a:buChar char="•"/>
            </a:pPr>
            <a:r>
              <a:rPr lang="en-US" b="true" sz="2199" u="sng">
                <a:solidFill>
                  <a:srgbClr val="FFFFFF"/>
                </a:solidFill>
                <a:latin typeface="Fahkwang Bold"/>
                <a:ea typeface="Fahkwang Bold"/>
                <a:cs typeface="Fahkwang Bold"/>
                <a:sym typeface="Fahkwang Bold"/>
                <a:hlinkClick r:id="rId13" tooltip="https://findallrentals.com"/>
              </a:rPr>
              <a:t>Findallrentals </a:t>
            </a:r>
            <a:r>
              <a:rPr lang="en-US" sz="2199">
                <a:solidFill>
                  <a:srgbClr val="FFFFFF"/>
                </a:solidFill>
                <a:latin typeface="Fahkwang Extra-Light"/>
                <a:ea typeface="Fahkwang Extra-Light"/>
                <a:cs typeface="Fahkwang Extra-Light"/>
                <a:sym typeface="Fahkwang Extra-Light"/>
              </a:rPr>
              <a:t>- Apartments for medium and long term rentals across the city</a:t>
            </a:r>
          </a:p>
          <a:p>
            <a:pPr algn="l" marL="474979" indent="-237490" lvl="1">
              <a:lnSpc>
                <a:spcPts val="4399"/>
              </a:lnSpc>
              <a:buFont typeface="Arial"/>
              <a:buChar char="•"/>
            </a:pPr>
            <a:r>
              <a:rPr lang="en-US" b="true" sz="2199" u="sng">
                <a:solidFill>
                  <a:srgbClr val="FFFFFF"/>
                </a:solidFill>
                <a:latin typeface="Fahkwang Bold"/>
                <a:ea typeface="Fahkwang Bold"/>
                <a:cs typeface="Fahkwang Bold"/>
                <a:sym typeface="Fahkwang Bold"/>
                <a:hlinkClick r:id="rId14" tooltip="https://www.subito.it"/>
              </a:rPr>
              <a:t>Subito </a:t>
            </a:r>
            <a:r>
              <a:rPr lang="en-US" sz="2199">
                <a:solidFill>
                  <a:srgbClr val="FFFFFF"/>
                </a:solidFill>
                <a:latin typeface="Fahkwang Extra-Light"/>
                <a:ea typeface="Fahkwang Extra-Light"/>
                <a:cs typeface="Fahkwang Extra-Light"/>
                <a:sym typeface="Fahkwang Extra-Light"/>
              </a:rPr>
              <a:t>– Popular Italian marketplace with a dedicated section for rental properties.</a:t>
            </a:r>
          </a:p>
          <a:p>
            <a:pPr algn="l" marL="474979" indent="-237490" lvl="1">
              <a:lnSpc>
                <a:spcPts val="4399"/>
              </a:lnSpc>
              <a:buFont typeface="Arial"/>
              <a:buChar char="•"/>
            </a:pPr>
            <a:r>
              <a:rPr lang="en-US" b="true" sz="2199" u="sng">
                <a:solidFill>
                  <a:srgbClr val="FFFFFF"/>
                </a:solidFill>
                <a:latin typeface="Fahkwang Bold"/>
                <a:ea typeface="Fahkwang Bold"/>
                <a:cs typeface="Fahkwang Bold"/>
                <a:sym typeface="Fahkwang Bold"/>
                <a:hlinkClick r:id="rId15" tooltip="https://www.facebook.com"/>
              </a:rPr>
              <a:t>Facebook </a:t>
            </a:r>
            <a:r>
              <a:rPr lang="en-US" sz="2199">
                <a:solidFill>
                  <a:srgbClr val="FFFFFF"/>
                </a:solidFill>
                <a:latin typeface="Fahkwang Extra-Light"/>
                <a:ea typeface="Fahkwang Extra-Light"/>
                <a:cs typeface="Fahkwang Extra-Light"/>
                <a:sym typeface="Fahkwang Extra-Light"/>
              </a:rPr>
              <a:t>Groups – Many local groups advertise rooms and apartments in Bologna. Always verify listings carefully and be aware of scams.</a:t>
            </a:r>
          </a:p>
        </p:txBody>
      </p:sp>
      <p:sp>
        <p:nvSpPr>
          <p:cNvPr name="TextBox 6" id="6"/>
          <p:cNvSpPr txBox="true"/>
          <p:nvPr/>
        </p:nvSpPr>
        <p:spPr>
          <a:xfrm rot="0">
            <a:off x="7799619" y="3272400"/>
            <a:ext cx="3071664" cy="495300"/>
          </a:xfrm>
          <a:prstGeom prst="rect">
            <a:avLst/>
          </a:prstGeom>
        </p:spPr>
        <p:txBody>
          <a:bodyPr anchor="t" rtlCol="false" tIns="0" lIns="0" bIns="0" rIns="0">
            <a:spAutoFit/>
          </a:bodyPr>
          <a:lstStyle/>
          <a:p>
            <a:pPr algn="ctr">
              <a:lnSpc>
                <a:spcPts val="4199"/>
              </a:lnSpc>
              <a:spcBef>
                <a:spcPct val="0"/>
              </a:spcBef>
            </a:pPr>
            <a:r>
              <a:rPr lang="en-US" sz="2999">
                <a:solidFill>
                  <a:srgbClr val="FFFFFF"/>
                </a:solidFill>
                <a:latin typeface="Fahkwang Extra-Light"/>
                <a:ea typeface="Fahkwang Extra-Light"/>
                <a:cs typeface="Fahkwang Extra-Light"/>
                <a:sym typeface="Fahkwang Extra-Light"/>
              </a:rPr>
              <a:t>Click the options</a:t>
            </a:r>
          </a:p>
        </p:txBody>
      </p:sp>
      <p:sp>
        <p:nvSpPr>
          <p:cNvPr name="TextBox 7" id="7"/>
          <p:cNvSpPr txBox="true"/>
          <p:nvPr/>
        </p:nvSpPr>
        <p:spPr>
          <a:xfrm rot="0">
            <a:off x="1227015" y="9328267"/>
            <a:ext cx="15862871" cy="363221"/>
          </a:xfrm>
          <a:prstGeom prst="rect">
            <a:avLst/>
          </a:prstGeom>
        </p:spPr>
        <p:txBody>
          <a:bodyPr anchor="t" rtlCol="false" tIns="0" lIns="0" bIns="0" rIns="0">
            <a:spAutoFit/>
          </a:bodyPr>
          <a:lstStyle/>
          <a:p>
            <a:pPr algn="ctr">
              <a:lnSpc>
                <a:spcPts val="2676"/>
              </a:lnSpc>
            </a:pPr>
            <a:r>
              <a:rPr lang="en-US" b="true" sz="1911">
                <a:solidFill>
                  <a:srgbClr val="E50313"/>
                </a:solidFill>
                <a:latin typeface="Helvetica World Bold"/>
                <a:ea typeface="Helvetica World Bold"/>
                <a:cs typeface="Helvetica World Bold"/>
                <a:sym typeface="Helvetica World Bold"/>
              </a:rPr>
              <a:t>If you come across any other us</a:t>
            </a:r>
            <a:r>
              <a:rPr lang="en-US" b="true" sz="1911">
                <a:solidFill>
                  <a:srgbClr val="E50313"/>
                </a:solidFill>
                <a:latin typeface="Helvetica World Bold"/>
                <a:ea typeface="Helvetica World Bold"/>
                <a:cs typeface="Helvetica World Bold"/>
                <a:sym typeface="Helvetica World Bold"/>
              </a:rPr>
              <a:t>eful sites, let us know so we can share them with others who are searching just like you!</a:t>
            </a:r>
          </a:p>
        </p:txBody>
      </p:sp>
      <p:sp>
        <p:nvSpPr>
          <p:cNvPr name="Freeform 8" id="8"/>
          <p:cNvSpPr/>
          <p:nvPr/>
        </p:nvSpPr>
        <p:spPr>
          <a:xfrm flipH="false" flipV="false" rot="-1312363">
            <a:off x="905288" y="8822945"/>
            <a:ext cx="1886605" cy="857548"/>
          </a:xfrm>
          <a:custGeom>
            <a:avLst/>
            <a:gdLst/>
            <a:ahLst/>
            <a:cxnLst/>
            <a:rect r="r" b="b" t="t" l="l"/>
            <a:pathLst>
              <a:path h="857548" w="1886605">
                <a:moveTo>
                  <a:pt x="0" y="0"/>
                </a:moveTo>
                <a:lnTo>
                  <a:pt x="1886605" y="0"/>
                </a:lnTo>
                <a:lnTo>
                  <a:pt x="1886605" y="857547"/>
                </a:lnTo>
                <a:lnTo>
                  <a:pt x="0" y="857547"/>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9" id="9"/>
          <p:cNvSpPr/>
          <p:nvPr/>
        </p:nvSpPr>
        <p:spPr>
          <a:xfrm flipH="false" flipV="false" rot="10664575">
            <a:off x="811978" y="3559328"/>
            <a:ext cx="801173" cy="801173"/>
          </a:xfrm>
          <a:custGeom>
            <a:avLst/>
            <a:gdLst/>
            <a:ahLst/>
            <a:cxnLst/>
            <a:rect r="r" b="b" t="t" l="l"/>
            <a:pathLst>
              <a:path h="801173" w="801173">
                <a:moveTo>
                  <a:pt x="0" y="0"/>
                </a:moveTo>
                <a:lnTo>
                  <a:pt x="801173" y="0"/>
                </a:lnTo>
                <a:lnTo>
                  <a:pt x="801173" y="801174"/>
                </a:lnTo>
                <a:lnTo>
                  <a:pt x="0" y="801174"/>
                </a:lnTo>
                <a:lnTo>
                  <a:pt x="0" y="0"/>
                </a:lnTo>
                <a:close/>
              </a:path>
            </a:pathLst>
          </a:custGeom>
          <a:blipFill>
            <a:blip r:embed="rId18"/>
            <a:stretch>
              <a:fillRect l="0" t="0" r="0" b="0"/>
            </a:stretch>
          </a:blipFill>
        </p:spPr>
      </p:sp>
      <p:sp>
        <p:nvSpPr>
          <p:cNvPr name="Freeform 10" id="10">
            <a:hlinkClick r:id="rId21"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Freeform 11" id="11">
            <a:hlinkClick r:id="rId22"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sp>
        <p:nvSpPr>
          <p:cNvPr name="Freeform 2" id="2"/>
          <p:cNvSpPr/>
          <p:nvPr/>
        </p:nvSpPr>
        <p:spPr>
          <a:xfrm flipH="false" flipV="false" rot="0">
            <a:off x="14281106" y="195311"/>
            <a:ext cx="3868024" cy="1868915"/>
          </a:xfrm>
          <a:custGeom>
            <a:avLst/>
            <a:gdLst/>
            <a:ahLst/>
            <a:cxnLst/>
            <a:rect r="r" b="b" t="t" l="l"/>
            <a:pathLst>
              <a:path h="1868915" w="3868024">
                <a:moveTo>
                  <a:pt x="0" y="0"/>
                </a:moveTo>
                <a:lnTo>
                  <a:pt x="3868024" y="0"/>
                </a:lnTo>
                <a:lnTo>
                  <a:pt x="3868024" y="1868915"/>
                </a:lnTo>
                <a:lnTo>
                  <a:pt x="0" y="18689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726370">
            <a:off x="3352122" y="845090"/>
            <a:ext cx="2670627" cy="1437283"/>
          </a:xfrm>
          <a:custGeom>
            <a:avLst/>
            <a:gdLst/>
            <a:ahLst/>
            <a:cxnLst/>
            <a:rect r="r" b="b" t="t" l="l"/>
            <a:pathLst>
              <a:path h="1437283" w="2670627">
                <a:moveTo>
                  <a:pt x="0" y="0"/>
                </a:moveTo>
                <a:lnTo>
                  <a:pt x="2670626" y="0"/>
                </a:lnTo>
                <a:lnTo>
                  <a:pt x="2670626" y="1437283"/>
                </a:lnTo>
                <a:lnTo>
                  <a:pt x="0" y="143728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a:hlinkClick r:id="rId8"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a:hlinkClick r:id="rId9"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809235" y="8339186"/>
            <a:ext cx="579878" cy="919114"/>
          </a:xfrm>
          <a:custGeom>
            <a:avLst/>
            <a:gdLst/>
            <a:ahLst/>
            <a:cxnLst/>
            <a:rect r="r" b="b" t="t" l="l"/>
            <a:pathLst>
              <a:path h="919114" w="579878">
                <a:moveTo>
                  <a:pt x="0" y="0"/>
                </a:moveTo>
                <a:lnTo>
                  <a:pt x="579878" y="0"/>
                </a:lnTo>
                <a:lnTo>
                  <a:pt x="579878" y="919114"/>
                </a:lnTo>
                <a:lnTo>
                  <a:pt x="0" y="91911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7" id="7"/>
          <p:cNvSpPr txBox="true"/>
          <p:nvPr/>
        </p:nvSpPr>
        <p:spPr>
          <a:xfrm rot="0">
            <a:off x="104775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12" action="ppaction://hlinksldjump"/>
              </a:rPr>
              <a:t>Back to index</a:t>
            </a:r>
          </a:p>
        </p:txBody>
      </p:sp>
      <p:sp>
        <p:nvSpPr>
          <p:cNvPr name="TextBox 8" id="8"/>
          <p:cNvSpPr txBox="true"/>
          <p:nvPr/>
        </p:nvSpPr>
        <p:spPr>
          <a:xfrm rot="0">
            <a:off x="809235" y="4445001"/>
            <a:ext cx="15003933" cy="412750"/>
          </a:xfrm>
          <a:prstGeom prst="rect">
            <a:avLst/>
          </a:prstGeom>
        </p:spPr>
        <p:txBody>
          <a:bodyPr anchor="t" rtlCol="false" tIns="0" lIns="0" bIns="0" rIns="0">
            <a:spAutoFit/>
          </a:bodyPr>
          <a:lstStyle/>
          <a:p>
            <a:pPr algn="l">
              <a:lnSpc>
                <a:spcPts val="3499"/>
              </a:lnSpc>
              <a:spcBef>
                <a:spcPct val="0"/>
              </a:spcBef>
            </a:pPr>
            <a:r>
              <a:rPr lang="en-US" b="true" sz="2499">
                <a:solidFill>
                  <a:srgbClr val="FFFFFF"/>
                </a:solidFill>
                <a:latin typeface="Fahkwang Bold"/>
                <a:ea typeface="Fahkwang Bold"/>
                <a:cs typeface="Fahkwang Bold"/>
                <a:sym typeface="Fahkwang Bold"/>
              </a:rPr>
              <a:t>NEVER </a:t>
            </a:r>
            <a:r>
              <a:rPr lang="en-US" sz="2499">
                <a:solidFill>
                  <a:srgbClr val="FFFFFF"/>
                </a:solidFill>
                <a:latin typeface="Fahkwang Extra-Light"/>
                <a:ea typeface="Fahkwang Extra-Light"/>
                <a:cs typeface="Fahkwang Extra-Light"/>
                <a:sym typeface="Fahkwang Extra-Light"/>
              </a:rPr>
              <a:t>send </a:t>
            </a:r>
            <a:r>
              <a:rPr lang="en-US" b="true" sz="2499">
                <a:solidFill>
                  <a:srgbClr val="FFFFFF"/>
                </a:solidFill>
                <a:latin typeface="Fahkwang Bold"/>
                <a:ea typeface="Fahkwang Bold"/>
                <a:cs typeface="Fahkwang Bold"/>
                <a:sym typeface="Fahkwang Bold"/>
              </a:rPr>
              <a:t>money </a:t>
            </a:r>
            <a:r>
              <a:rPr lang="en-US" sz="2499">
                <a:solidFill>
                  <a:srgbClr val="FFFFFF"/>
                </a:solidFill>
                <a:latin typeface="Fahkwang Extra-Light"/>
                <a:ea typeface="Fahkwang Extra-Light"/>
                <a:cs typeface="Fahkwang Extra-Light"/>
                <a:sym typeface="Fahkwang Extra-Light"/>
              </a:rPr>
              <a:t>before seeing the apartment or signing a contract</a:t>
            </a:r>
          </a:p>
        </p:txBody>
      </p:sp>
      <p:sp>
        <p:nvSpPr>
          <p:cNvPr name="TextBox 9" id="9"/>
          <p:cNvSpPr txBox="true"/>
          <p:nvPr/>
        </p:nvSpPr>
        <p:spPr>
          <a:xfrm rot="0">
            <a:off x="809235" y="3568150"/>
            <a:ext cx="15872297" cy="412750"/>
          </a:xfrm>
          <a:prstGeom prst="rect">
            <a:avLst/>
          </a:prstGeom>
        </p:spPr>
        <p:txBody>
          <a:bodyPr anchor="t" rtlCol="false" tIns="0" lIns="0" bIns="0" rIns="0">
            <a:spAutoFit/>
          </a:bodyPr>
          <a:lstStyle/>
          <a:p>
            <a:pPr algn="l">
              <a:lnSpc>
                <a:spcPts val="3499"/>
              </a:lnSpc>
              <a:spcBef>
                <a:spcPct val="0"/>
              </a:spcBef>
            </a:pPr>
            <a:r>
              <a:rPr lang="en-US" sz="2499">
                <a:solidFill>
                  <a:srgbClr val="FFFFFF"/>
                </a:solidFill>
                <a:latin typeface="Fahkwang Extra-Light"/>
                <a:ea typeface="Fahkwang Extra-Light"/>
                <a:cs typeface="Fahkwang Extra-Light"/>
                <a:sym typeface="Fahkwang Extra-Light"/>
              </a:rPr>
              <a:t>C</a:t>
            </a:r>
            <a:r>
              <a:rPr lang="en-US" sz="2499">
                <a:solidFill>
                  <a:srgbClr val="FFFFFF"/>
                </a:solidFill>
                <a:latin typeface="Fahkwang Extra-Light"/>
                <a:ea typeface="Fahkwang Extra-Light"/>
                <a:cs typeface="Fahkwang Extra-Light"/>
                <a:sym typeface="Fahkwang Extra-Light"/>
              </a:rPr>
              <a:t>onsider the </a:t>
            </a:r>
            <a:r>
              <a:rPr lang="en-US" b="true" sz="2499">
                <a:solidFill>
                  <a:srgbClr val="FFFFFF"/>
                </a:solidFill>
                <a:latin typeface="Fahkwang Bold"/>
                <a:ea typeface="Fahkwang Bold"/>
                <a:cs typeface="Fahkwang Bold"/>
                <a:sym typeface="Fahkwang Bold"/>
              </a:rPr>
              <a:t>area</a:t>
            </a:r>
            <a:r>
              <a:rPr lang="en-US" sz="2499">
                <a:solidFill>
                  <a:srgbClr val="FFFFFF"/>
                </a:solidFill>
                <a:latin typeface="Fahkwang Extra-Light"/>
                <a:ea typeface="Fahkwang Extra-Light"/>
                <a:cs typeface="Fahkwang Extra-Light"/>
                <a:sym typeface="Fahkwang Extra-Light"/>
              </a:rPr>
              <a:t>: places outside the city walls are usually cheaper but may require more bus travel.</a:t>
            </a:r>
          </a:p>
        </p:txBody>
      </p:sp>
      <p:sp>
        <p:nvSpPr>
          <p:cNvPr name="TextBox 10" id="10"/>
          <p:cNvSpPr txBox="true"/>
          <p:nvPr/>
        </p:nvSpPr>
        <p:spPr>
          <a:xfrm rot="0">
            <a:off x="809235" y="6396927"/>
            <a:ext cx="7756400" cy="412750"/>
          </a:xfrm>
          <a:prstGeom prst="rect">
            <a:avLst/>
          </a:prstGeom>
        </p:spPr>
        <p:txBody>
          <a:bodyPr anchor="t" rtlCol="false" tIns="0" lIns="0" bIns="0" rIns="0">
            <a:spAutoFit/>
          </a:bodyPr>
          <a:lstStyle/>
          <a:p>
            <a:pPr algn="l">
              <a:lnSpc>
                <a:spcPts val="3499"/>
              </a:lnSpc>
              <a:spcBef>
                <a:spcPct val="0"/>
              </a:spcBef>
            </a:pPr>
            <a:r>
              <a:rPr lang="en-US" sz="2499">
                <a:solidFill>
                  <a:srgbClr val="FFFFFF"/>
                </a:solidFill>
                <a:latin typeface="Fahkwang Extra-Light"/>
                <a:ea typeface="Fahkwang Extra-Light"/>
                <a:cs typeface="Fahkwang Extra-Light"/>
                <a:sym typeface="Fahkwang Extra-Light"/>
              </a:rPr>
              <a:t>Watch</a:t>
            </a:r>
            <a:r>
              <a:rPr lang="en-US" sz="2499">
                <a:solidFill>
                  <a:srgbClr val="FFFFFF"/>
                </a:solidFill>
                <a:latin typeface="Fahkwang Extra-Light"/>
                <a:ea typeface="Fahkwang Extra-Light"/>
                <a:cs typeface="Fahkwang Extra-Light"/>
                <a:sym typeface="Fahkwang Extra-Light"/>
              </a:rPr>
              <a:t> out for deals that look “</a:t>
            </a:r>
            <a:r>
              <a:rPr lang="en-US" sz="2499" i="true">
                <a:solidFill>
                  <a:srgbClr val="FFFFFF"/>
                </a:solidFill>
                <a:latin typeface="Fahkwang Extra-Light Italics"/>
                <a:ea typeface="Fahkwang Extra-Light Italics"/>
                <a:cs typeface="Fahkwang Extra-Light Italics"/>
                <a:sym typeface="Fahkwang Extra-Light Italics"/>
              </a:rPr>
              <a:t>too good to be true</a:t>
            </a:r>
            <a:r>
              <a:rPr lang="en-US" sz="2499">
                <a:solidFill>
                  <a:srgbClr val="FFFFFF"/>
                </a:solidFill>
                <a:latin typeface="Fahkwang Extra-Light"/>
                <a:ea typeface="Fahkwang Extra-Light"/>
                <a:cs typeface="Fahkwang Extra-Light"/>
                <a:sym typeface="Fahkwang Extra-Light"/>
              </a:rPr>
              <a:t>”</a:t>
            </a:r>
          </a:p>
        </p:txBody>
      </p:sp>
      <p:sp>
        <p:nvSpPr>
          <p:cNvPr name="TextBox 11" id="11"/>
          <p:cNvSpPr txBox="true"/>
          <p:nvPr/>
        </p:nvSpPr>
        <p:spPr>
          <a:xfrm rot="0">
            <a:off x="742018" y="7377264"/>
            <a:ext cx="16296480" cy="356235"/>
          </a:xfrm>
          <a:prstGeom prst="rect">
            <a:avLst/>
          </a:prstGeom>
        </p:spPr>
        <p:txBody>
          <a:bodyPr anchor="t" rtlCol="false" tIns="0" lIns="0" bIns="0" rIns="0">
            <a:spAutoFit/>
          </a:bodyPr>
          <a:lstStyle/>
          <a:p>
            <a:pPr algn="l">
              <a:lnSpc>
                <a:spcPts val="2940"/>
              </a:lnSpc>
              <a:spcBef>
                <a:spcPct val="0"/>
              </a:spcBef>
            </a:pPr>
            <a:r>
              <a:rPr lang="en-US" sz="2100">
                <a:solidFill>
                  <a:srgbClr val="FFFFFF"/>
                </a:solidFill>
                <a:latin typeface="Fahkwang Extra-Light"/>
                <a:ea typeface="Fahkwang Extra-Light"/>
                <a:cs typeface="Fahkwang Extra-Light"/>
                <a:sym typeface="Fahkwang Extra-Light"/>
              </a:rPr>
              <a:t>Alw</a:t>
            </a:r>
            <a:r>
              <a:rPr lang="en-US" sz="2100">
                <a:solidFill>
                  <a:srgbClr val="FFFFFF"/>
                </a:solidFill>
                <a:latin typeface="Fahkwang Extra-Light"/>
                <a:ea typeface="Fahkwang Extra-Light"/>
                <a:cs typeface="Fahkwang Extra-Light"/>
                <a:sym typeface="Fahkwang Extra-Light"/>
              </a:rPr>
              <a:t>ays check that there is a </a:t>
            </a:r>
            <a:r>
              <a:rPr lang="en-US" b="true" sz="2100">
                <a:solidFill>
                  <a:srgbClr val="FFFFFF"/>
                </a:solidFill>
                <a:latin typeface="Fahkwang Bold"/>
                <a:ea typeface="Fahkwang Bold"/>
                <a:cs typeface="Fahkwang Bold"/>
                <a:sym typeface="Fahkwang Bold"/>
              </a:rPr>
              <a:t>regular </a:t>
            </a:r>
            <a:r>
              <a:rPr lang="en-US" sz="2100">
                <a:solidFill>
                  <a:srgbClr val="FFFFFF"/>
                </a:solidFill>
                <a:latin typeface="Fahkwang Extra-Light"/>
                <a:ea typeface="Fahkwang Extra-Light"/>
                <a:cs typeface="Fahkwang Extra-Light"/>
                <a:sym typeface="Fahkwang Extra-Light"/>
              </a:rPr>
              <a:t>contract, essential especially if you are a foreigner, to ensure you have rights as a tenant</a:t>
            </a:r>
          </a:p>
        </p:txBody>
      </p:sp>
      <p:sp>
        <p:nvSpPr>
          <p:cNvPr name="TextBox 12" id="12"/>
          <p:cNvSpPr txBox="true"/>
          <p:nvPr/>
        </p:nvSpPr>
        <p:spPr>
          <a:xfrm rot="0">
            <a:off x="742018" y="5474907"/>
            <a:ext cx="16842064" cy="455295"/>
          </a:xfrm>
          <a:prstGeom prst="rect">
            <a:avLst/>
          </a:prstGeom>
        </p:spPr>
        <p:txBody>
          <a:bodyPr anchor="t" rtlCol="false" tIns="0" lIns="0" bIns="0" rIns="0">
            <a:spAutoFit/>
          </a:bodyPr>
          <a:lstStyle/>
          <a:p>
            <a:pPr algn="l">
              <a:lnSpc>
                <a:spcPts val="3779"/>
              </a:lnSpc>
              <a:spcBef>
                <a:spcPct val="0"/>
              </a:spcBef>
            </a:pPr>
            <a:r>
              <a:rPr lang="en-US" sz="2699">
                <a:solidFill>
                  <a:srgbClr val="FFFFFF"/>
                </a:solidFill>
                <a:latin typeface="Fahkwang Extra-Light"/>
                <a:ea typeface="Fahkwang Extra-Light"/>
                <a:cs typeface="Fahkwang Extra-Light"/>
                <a:sym typeface="Fahkwang Extra-Light"/>
              </a:rPr>
              <a:t>Ask whether the landlord can provide the documentation needed for your residence permit application</a:t>
            </a:r>
          </a:p>
        </p:txBody>
      </p:sp>
      <p:sp>
        <p:nvSpPr>
          <p:cNvPr name="TextBox 13" id="13"/>
          <p:cNvSpPr txBox="true"/>
          <p:nvPr/>
        </p:nvSpPr>
        <p:spPr>
          <a:xfrm rot="0">
            <a:off x="4429318" y="1977750"/>
            <a:ext cx="9429365" cy="717550"/>
          </a:xfrm>
          <a:prstGeom prst="rect">
            <a:avLst/>
          </a:prstGeom>
        </p:spPr>
        <p:txBody>
          <a:bodyPr anchor="t" rtlCol="false" tIns="0" lIns="0" bIns="0" rIns="0">
            <a:spAutoFit/>
          </a:bodyPr>
          <a:lstStyle/>
          <a:p>
            <a:pPr algn="l" marL="0" indent="0" lvl="0">
              <a:lnSpc>
                <a:spcPts val="5000"/>
              </a:lnSpc>
              <a:spcBef>
                <a:spcPct val="0"/>
              </a:spcBef>
            </a:pPr>
            <a:r>
              <a:rPr lang="en-US" sz="5000" strike="noStrike" u="none">
                <a:solidFill>
                  <a:srgbClr val="5170FF"/>
                </a:solidFill>
                <a:latin typeface="Maharlika"/>
                <a:ea typeface="Maharlika"/>
                <a:cs typeface="Maharlika"/>
                <a:sym typeface="Maharlika"/>
              </a:rPr>
              <a:t>for Renting Accommodation</a:t>
            </a:r>
          </a:p>
        </p:txBody>
      </p:sp>
      <p:sp>
        <p:nvSpPr>
          <p:cNvPr name="TextBox 14" id="14"/>
          <p:cNvSpPr txBox="true"/>
          <p:nvPr/>
        </p:nvSpPr>
        <p:spPr>
          <a:xfrm rot="0">
            <a:off x="1582336" y="8601575"/>
            <a:ext cx="15365457" cy="356235"/>
          </a:xfrm>
          <a:prstGeom prst="rect">
            <a:avLst/>
          </a:prstGeom>
        </p:spPr>
        <p:txBody>
          <a:bodyPr anchor="t" rtlCol="false" tIns="0" lIns="0" bIns="0" rIns="0">
            <a:spAutoFit/>
          </a:bodyPr>
          <a:lstStyle/>
          <a:p>
            <a:pPr algn="l" marL="0" indent="0" lvl="0">
              <a:lnSpc>
                <a:spcPts val="2940"/>
              </a:lnSpc>
              <a:spcBef>
                <a:spcPct val="0"/>
              </a:spcBef>
            </a:pPr>
            <a:r>
              <a:rPr lang="en-US" sz="2100" strike="noStrike" u="none">
                <a:solidFill>
                  <a:srgbClr val="FFFFFF"/>
                </a:solidFill>
                <a:latin typeface="Fahkwang Extra-Light"/>
                <a:ea typeface="Fahkwang Extra-Light"/>
                <a:cs typeface="Fahkwang Extra-Light"/>
                <a:sym typeface="Fahkwang Extra-Light"/>
              </a:rPr>
              <a:t>In Italy the power plug sockets are of </a:t>
            </a:r>
            <a:r>
              <a:rPr lang="en-US" b="true" sz="2100" strike="noStrike" u="none">
                <a:solidFill>
                  <a:srgbClr val="FFFFFF"/>
                </a:solidFill>
                <a:latin typeface="Fahkwang Bold"/>
                <a:ea typeface="Fahkwang Bold"/>
                <a:cs typeface="Fahkwang Bold"/>
                <a:sym typeface="Fahkwang Bold"/>
              </a:rPr>
              <a:t>type F</a:t>
            </a:r>
            <a:r>
              <a:rPr lang="en-US" sz="2100" strike="noStrike" u="none">
                <a:solidFill>
                  <a:srgbClr val="FFFFFF"/>
                </a:solidFill>
                <a:latin typeface="Fahkwang Extra-Light"/>
                <a:ea typeface="Fahkwang Extra-Light"/>
                <a:cs typeface="Fahkwang Extra-Light"/>
                <a:sym typeface="Fahkwang Extra-Light"/>
              </a:rPr>
              <a:t> (“Schuko”) and L. Standard voltage is at 230 V and the frequency is 50 Hz</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0" t="0" r="0" b="-77851"/>
            </a:stretch>
          </a:blipFill>
        </p:spPr>
      </p:sp>
      <p:grpSp>
        <p:nvGrpSpPr>
          <p:cNvPr name="Group 3" id="3"/>
          <p:cNvGrpSpPr/>
          <p:nvPr/>
        </p:nvGrpSpPr>
        <p:grpSpPr>
          <a:xfrm rot="0">
            <a:off x="1028700" y="1028700"/>
            <a:ext cx="16230600" cy="5216085"/>
            <a:chOff x="0" y="0"/>
            <a:chExt cx="21640800" cy="6954780"/>
          </a:xfrm>
        </p:grpSpPr>
        <p:pic>
          <p:nvPicPr>
            <p:cNvPr name="Picture 4" id="4"/>
            <p:cNvPicPr>
              <a:picLocks noChangeAspect="true"/>
            </p:cNvPicPr>
            <p:nvPr/>
          </p:nvPicPr>
          <p:blipFill>
            <a:blip r:embed="rId3"/>
            <a:srcRect l="0" t="6224" r="0" b="36642"/>
            <a:stretch>
              <a:fillRect/>
            </a:stretch>
          </p:blipFill>
          <p:spPr>
            <a:xfrm flipH="false" flipV="false">
              <a:off x="0" y="0"/>
              <a:ext cx="21640800" cy="6954780"/>
            </a:xfrm>
            <a:prstGeom prst="rect">
              <a:avLst/>
            </a:prstGeom>
          </p:spPr>
        </p:pic>
      </p:grpSp>
      <p:sp>
        <p:nvSpPr>
          <p:cNvPr name="TextBox 5" id="5"/>
          <p:cNvSpPr txBox="true"/>
          <p:nvPr/>
        </p:nvSpPr>
        <p:spPr>
          <a:xfrm rot="0">
            <a:off x="1028700" y="7231303"/>
            <a:ext cx="7047834" cy="1692726"/>
          </a:xfrm>
          <a:prstGeom prst="rect">
            <a:avLst/>
          </a:prstGeom>
        </p:spPr>
        <p:txBody>
          <a:bodyPr anchor="t" rtlCol="false" tIns="0" lIns="0" bIns="0" rIns="0">
            <a:spAutoFit/>
          </a:bodyPr>
          <a:lstStyle/>
          <a:p>
            <a:pPr algn="l" marL="0" indent="0" lvl="0">
              <a:lnSpc>
                <a:spcPts val="6267"/>
              </a:lnSpc>
            </a:pPr>
            <a:r>
              <a:rPr lang="en-US" sz="6267">
                <a:solidFill>
                  <a:srgbClr val="163459"/>
                </a:solidFill>
                <a:latin typeface="Maharlika"/>
                <a:ea typeface="Maharlika"/>
                <a:cs typeface="Maharlika"/>
                <a:sym typeface="Maharlika"/>
              </a:rPr>
              <a:t>6 -  Institute of Radioastronomy</a:t>
            </a:r>
          </a:p>
        </p:txBody>
      </p:sp>
      <p:sp>
        <p:nvSpPr>
          <p:cNvPr name="TextBox 6" id="6"/>
          <p:cNvSpPr txBox="true"/>
          <p:nvPr/>
        </p:nvSpPr>
        <p:spPr>
          <a:xfrm rot="0">
            <a:off x="8287483" y="6593242"/>
            <a:ext cx="9153991" cy="3060065"/>
          </a:xfrm>
          <a:prstGeom prst="rect">
            <a:avLst/>
          </a:prstGeom>
        </p:spPr>
        <p:txBody>
          <a:bodyPr anchor="t" rtlCol="false" tIns="0" lIns="0" bIns="0" rIns="0">
            <a:spAutoFit/>
          </a:bodyPr>
          <a:lstStyle/>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Brief presentation of the institute and main activities</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U</a:t>
            </a:r>
            <a:r>
              <a:rPr lang="en-US" sz="2899">
                <a:solidFill>
                  <a:srgbClr val="163459"/>
                </a:solidFill>
                <a:latin typeface="Fahkwang Extra-Light"/>
                <a:ea typeface="Fahkwang Extra-Light"/>
                <a:cs typeface="Fahkwang Extra-Light"/>
                <a:sym typeface="Fahkwang Extra-Light"/>
              </a:rPr>
              <a:t>seful contacts and offices</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Opportunities for collaboration or visits</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Pra</a:t>
            </a:r>
            <a:r>
              <a:rPr lang="en-US" sz="2899">
                <a:solidFill>
                  <a:srgbClr val="163459"/>
                </a:solidFill>
                <a:latin typeface="Fahkwang Extra-Light"/>
                <a:ea typeface="Fahkwang Extra-Light"/>
                <a:cs typeface="Fahkwang Extra-Light"/>
                <a:sym typeface="Fahkwang Extra-Light"/>
              </a:rPr>
              <a:t>ctical information on access, safety,</a:t>
            </a:r>
            <a:r>
              <a:rPr lang="en-US" sz="2899">
                <a:solidFill>
                  <a:srgbClr val="163459"/>
                </a:solidFill>
                <a:latin typeface="Fahkwang Extra-Light"/>
                <a:ea typeface="Fahkwang Extra-Light"/>
                <a:cs typeface="Fahkwang Extra-Light"/>
                <a:sym typeface="Fahkwang Extra-Light"/>
              </a:rPr>
              <a:t> </a:t>
            </a:r>
            <a:r>
              <a:rPr lang="en-US" sz="2899">
                <a:solidFill>
                  <a:srgbClr val="163459"/>
                </a:solidFill>
                <a:latin typeface="Fahkwang Extra-Light"/>
                <a:ea typeface="Fahkwang Extra-Light"/>
                <a:cs typeface="Fahkwang Extra-Light"/>
                <a:sym typeface="Fahkwang Extra-Light"/>
              </a:rPr>
              <a:t>and internal rules</a:t>
            </a:r>
          </a:p>
        </p:txBody>
      </p:sp>
      <p:sp>
        <p:nvSpPr>
          <p:cNvPr name="TextBox 7" id="7"/>
          <p:cNvSpPr txBox="true"/>
          <p:nvPr/>
        </p:nvSpPr>
        <p:spPr>
          <a:xfrm rot="0">
            <a:off x="1038225"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4" action="ppaction://hlinksldjump"/>
              </a:rPr>
              <a:t>Back to index</a:t>
            </a:r>
          </a:p>
        </p:txBody>
      </p:sp>
      <p:sp>
        <p:nvSpPr>
          <p:cNvPr name="Freeform 8" id="8">
            <a:hlinkClick r:id="rId7"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a:hlinkClick r:id="rId8"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sp>
        <p:nvSpPr>
          <p:cNvPr name="Freeform 2" id="2">
            <a:hlinkClick r:id="rId4"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a:hlinkClick r:id="rId5"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174426" y="-268875"/>
            <a:ext cx="4084874" cy="4114800"/>
          </a:xfrm>
          <a:custGeom>
            <a:avLst/>
            <a:gdLst/>
            <a:ahLst/>
            <a:cxnLst/>
            <a:rect r="r" b="b" t="t" l="l"/>
            <a:pathLst>
              <a:path h="4114800" w="4084874">
                <a:moveTo>
                  <a:pt x="0" y="0"/>
                </a:moveTo>
                <a:lnTo>
                  <a:pt x="4084874" y="0"/>
                </a:lnTo>
                <a:lnTo>
                  <a:pt x="4084874"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9089552" y="1984090"/>
            <a:ext cx="4084874" cy="4114800"/>
          </a:xfrm>
          <a:custGeom>
            <a:avLst/>
            <a:gdLst/>
            <a:ahLst/>
            <a:cxnLst/>
            <a:rect r="r" b="b" t="t" l="l"/>
            <a:pathLst>
              <a:path h="4114800" w="4084874">
                <a:moveTo>
                  <a:pt x="0" y="0"/>
                </a:moveTo>
                <a:lnTo>
                  <a:pt x="4084874" y="0"/>
                </a:lnTo>
                <a:lnTo>
                  <a:pt x="4084874"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5004677" y="4041490"/>
            <a:ext cx="4084874" cy="4114800"/>
          </a:xfrm>
          <a:custGeom>
            <a:avLst/>
            <a:gdLst/>
            <a:ahLst/>
            <a:cxnLst/>
            <a:rect r="r" b="b" t="t" l="l"/>
            <a:pathLst>
              <a:path h="4114800" w="4084874">
                <a:moveTo>
                  <a:pt x="0" y="0"/>
                </a:moveTo>
                <a:lnTo>
                  <a:pt x="4084875" y="0"/>
                </a:lnTo>
                <a:lnTo>
                  <a:pt x="4084875"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919803" y="6172200"/>
            <a:ext cx="4084874" cy="4114800"/>
          </a:xfrm>
          <a:custGeom>
            <a:avLst/>
            <a:gdLst/>
            <a:ahLst/>
            <a:cxnLst/>
            <a:rect r="r" b="b" t="t" l="l"/>
            <a:pathLst>
              <a:path h="4114800" w="4084874">
                <a:moveTo>
                  <a:pt x="0" y="0"/>
                </a:moveTo>
                <a:lnTo>
                  <a:pt x="4084874" y="0"/>
                </a:lnTo>
                <a:lnTo>
                  <a:pt x="4084874"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1103542">
            <a:off x="462695" y="1250417"/>
            <a:ext cx="4417303" cy="1076216"/>
          </a:xfrm>
          <a:custGeom>
            <a:avLst/>
            <a:gdLst/>
            <a:ahLst/>
            <a:cxnLst/>
            <a:rect r="r" b="b" t="t" l="l"/>
            <a:pathLst>
              <a:path h="1076216" w="4417303">
                <a:moveTo>
                  <a:pt x="0" y="0"/>
                </a:moveTo>
                <a:lnTo>
                  <a:pt x="4417304" y="0"/>
                </a:lnTo>
                <a:lnTo>
                  <a:pt x="4417304" y="1076216"/>
                </a:lnTo>
                <a:lnTo>
                  <a:pt x="0" y="107621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9" id="9"/>
          <p:cNvSpPr txBox="true"/>
          <p:nvPr/>
        </p:nvSpPr>
        <p:spPr>
          <a:xfrm rot="0">
            <a:off x="3891862" y="4319387"/>
            <a:ext cx="10504276" cy="2590800"/>
          </a:xfrm>
          <a:prstGeom prst="rect">
            <a:avLst/>
          </a:prstGeom>
        </p:spPr>
        <p:txBody>
          <a:bodyPr anchor="t" rtlCol="false" tIns="0" lIns="0" bIns="0" rIns="0">
            <a:spAutoFit/>
          </a:bodyPr>
          <a:lstStyle/>
          <a:p>
            <a:pPr algn="ctr">
              <a:lnSpc>
                <a:spcPts val="4199"/>
              </a:lnSpc>
              <a:spcBef>
                <a:spcPct val="0"/>
              </a:spcBef>
            </a:pPr>
            <a:r>
              <a:rPr lang="en-US" sz="2999">
                <a:solidFill>
                  <a:srgbClr val="FFFFFF"/>
                </a:solidFill>
                <a:latin typeface="Fahkwang Extra-Light"/>
                <a:ea typeface="Fahkwang Extra-Light"/>
                <a:cs typeface="Fahkwang Extra-Light"/>
                <a:sym typeface="Fahkwang Extra-Light"/>
              </a:rPr>
              <a:t>The institute has three locations: </a:t>
            </a:r>
          </a:p>
          <a:p>
            <a:pPr algn="ctr">
              <a:lnSpc>
                <a:spcPts val="4199"/>
              </a:lnSpc>
              <a:spcBef>
                <a:spcPct val="0"/>
              </a:spcBef>
            </a:pPr>
            <a:r>
              <a:rPr lang="en-US" b="true" sz="2999" i="true">
                <a:solidFill>
                  <a:srgbClr val="FFFFFF"/>
                </a:solidFill>
                <a:latin typeface="Fahkwang Bold Italics"/>
                <a:ea typeface="Fahkwang Bold Italics"/>
                <a:cs typeface="Fahkwang Bold Italics"/>
                <a:sym typeface="Fahkwang Bold Italics"/>
              </a:rPr>
              <a:t>Bologna </a:t>
            </a:r>
          </a:p>
          <a:p>
            <a:pPr algn="ctr">
              <a:lnSpc>
                <a:spcPts val="4199"/>
              </a:lnSpc>
              <a:spcBef>
                <a:spcPct val="0"/>
              </a:spcBef>
            </a:pPr>
            <a:r>
              <a:rPr lang="en-US" b="true" sz="2999" i="true">
                <a:solidFill>
                  <a:srgbClr val="FFFFFF"/>
                </a:solidFill>
                <a:latin typeface="Fahkwang Bold Italics"/>
                <a:ea typeface="Fahkwang Bold Italics"/>
                <a:cs typeface="Fahkwang Bold Italics"/>
                <a:sym typeface="Fahkwang Bold Italics"/>
              </a:rPr>
              <a:t>Medicina </a:t>
            </a:r>
            <a:r>
              <a:rPr lang="en-US" sz="2999">
                <a:solidFill>
                  <a:srgbClr val="FFFFFF"/>
                </a:solidFill>
                <a:latin typeface="Fahkwang Extra-Light"/>
                <a:ea typeface="Fahkwang Extra-Light"/>
                <a:cs typeface="Fahkwang Extra-Light"/>
                <a:sym typeface="Fahkwang Extra-Light"/>
              </a:rPr>
              <a:t>(in the province of Bologna)</a:t>
            </a:r>
          </a:p>
          <a:p>
            <a:pPr algn="ctr">
              <a:lnSpc>
                <a:spcPts val="4199"/>
              </a:lnSpc>
              <a:spcBef>
                <a:spcPct val="0"/>
              </a:spcBef>
            </a:pPr>
            <a:r>
              <a:rPr lang="en-US" b="true" sz="2999" i="true">
                <a:solidFill>
                  <a:srgbClr val="FFFFFF"/>
                </a:solidFill>
                <a:latin typeface="Fahkwang Bold Italics"/>
                <a:ea typeface="Fahkwang Bold Italics"/>
                <a:cs typeface="Fahkwang Bold Italics"/>
                <a:sym typeface="Fahkwang Bold Italics"/>
              </a:rPr>
              <a:t>Noto </a:t>
            </a:r>
            <a:r>
              <a:rPr lang="en-US" sz="2999">
                <a:solidFill>
                  <a:srgbClr val="FFFFFF"/>
                </a:solidFill>
                <a:latin typeface="Fahkwang Extra-Light"/>
                <a:ea typeface="Fahkwang Extra-Light"/>
                <a:cs typeface="Fahkwang Extra-Light"/>
                <a:sym typeface="Fahkwang Extra-Light"/>
              </a:rPr>
              <a:t>(in Sicily)</a:t>
            </a:r>
          </a:p>
          <a:p>
            <a:pPr algn="ctr">
              <a:lnSpc>
                <a:spcPts val="4199"/>
              </a:lnSpc>
              <a:spcBef>
                <a:spcPct val="0"/>
              </a:spcBef>
            </a:pPr>
            <a:r>
              <a:rPr lang="en-US" sz="2999">
                <a:solidFill>
                  <a:srgbClr val="FFFFFF"/>
                </a:solidFill>
                <a:latin typeface="Fahkwang Extra-Light"/>
                <a:ea typeface="Fahkwang Extra-Light"/>
                <a:cs typeface="Fahkwang Extra-Light"/>
                <a:sym typeface="Fahkwang Extra-Light"/>
              </a:rPr>
              <a:t> each contributing to our research and outreach activities.</a:t>
            </a:r>
          </a:p>
        </p:txBody>
      </p:sp>
      <p:sp>
        <p:nvSpPr>
          <p:cNvPr name="TextBox 10" id="10"/>
          <p:cNvSpPr txBox="true"/>
          <p:nvPr/>
        </p:nvSpPr>
        <p:spPr>
          <a:xfrm rot="0">
            <a:off x="3776763" y="1460726"/>
            <a:ext cx="13311121" cy="866775"/>
          </a:xfrm>
          <a:prstGeom prst="rect">
            <a:avLst/>
          </a:prstGeom>
        </p:spPr>
        <p:txBody>
          <a:bodyPr anchor="t" rtlCol="false" tIns="0" lIns="0" bIns="0" rIns="0">
            <a:spAutoFit/>
          </a:bodyPr>
          <a:lstStyle/>
          <a:p>
            <a:pPr algn="r">
              <a:lnSpc>
                <a:spcPts val="6000"/>
              </a:lnSpc>
              <a:spcBef>
                <a:spcPct val="0"/>
              </a:spcBef>
            </a:pPr>
            <a:r>
              <a:rPr lang="en-US" sz="6000">
                <a:solidFill>
                  <a:srgbClr val="FFFFFF"/>
                </a:solidFill>
                <a:latin typeface="Maharlika"/>
                <a:ea typeface="Maharlika"/>
                <a:cs typeface="Maharlika"/>
                <a:sym typeface="Maharlika"/>
              </a:rPr>
              <a:t>to the Institute of Radio Astronomy! </a:t>
            </a:r>
          </a:p>
        </p:txBody>
      </p:sp>
      <p:sp>
        <p:nvSpPr>
          <p:cNvPr name="TextBox 11" id="11"/>
          <p:cNvSpPr txBox="true"/>
          <p:nvPr/>
        </p:nvSpPr>
        <p:spPr>
          <a:xfrm rot="0">
            <a:off x="1028700" y="2794226"/>
            <a:ext cx="16230600" cy="1047750"/>
          </a:xfrm>
          <a:prstGeom prst="rect">
            <a:avLst/>
          </a:prstGeom>
        </p:spPr>
        <p:txBody>
          <a:bodyPr anchor="t" rtlCol="false" tIns="0" lIns="0" bIns="0" rIns="0">
            <a:spAutoFit/>
          </a:bodyPr>
          <a:lstStyle/>
          <a:p>
            <a:pPr algn="ctr">
              <a:lnSpc>
                <a:spcPts val="4200"/>
              </a:lnSpc>
            </a:pPr>
            <a:r>
              <a:rPr lang="en-US" sz="3000">
                <a:solidFill>
                  <a:srgbClr val="A9C7E5"/>
                </a:solidFill>
                <a:latin typeface="Fahkwang"/>
                <a:ea typeface="Fahkwang"/>
                <a:cs typeface="Fahkwang"/>
                <a:sym typeface="Fahkwang"/>
              </a:rPr>
              <a:t>We explore the universe usin</a:t>
            </a:r>
            <a:r>
              <a:rPr lang="en-US" sz="3000">
                <a:solidFill>
                  <a:srgbClr val="A9C7E5"/>
                </a:solidFill>
                <a:latin typeface="Fahkwang"/>
                <a:ea typeface="Fahkwang"/>
                <a:cs typeface="Fahkwang"/>
                <a:sym typeface="Fahkwang"/>
              </a:rPr>
              <a:t>g radio waves, study galaxies, stars, and planets, and build cutting-edge instruments to understand the cosmos. </a:t>
            </a:r>
          </a:p>
        </p:txBody>
      </p:sp>
      <p:sp>
        <p:nvSpPr>
          <p:cNvPr name="TextBox 12" id="12"/>
          <p:cNvSpPr txBox="true"/>
          <p:nvPr/>
        </p:nvSpPr>
        <p:spPr>
          <a:xfrm rot="0">
            <a:off x="102870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10" action="ppaction://hlinksldjump"/>
              </a:rPr>
              <a:t>Back to index</a:t>
            </a:r>
          </a:p>
        </p:txBody>
      </p:sp>
      <p:sp>
        <p:nvSpPr>
          <p:cNvPr name="TextBox 13" id="13"/>
          <p:cNvSpPr txBox="true"/>
          <p:nvPr/>
        </p:nvSpPr>
        <p:spPr>
          <a:xfrm rot="0">
            <a:off x="1028700" y="7949812"/>
            <a:ext cx="16230600" cy="850900"/>
          </a:xfrm>
          <a:prstGeom prst="rect">
            <a:avLst/>
          </a:prstGeom>
        </p:spPr>
        <p:txBody>
          <a:bodyPr anchor="t" rtlCol="false" tIns="0" lIns="0" bIns="0" rIns="0">
            <a:spAutoFit/>
          </a:bodyPr>
          <a:lstStyle/>
          <a:p>
            <a:pPr algn="ctr">
              <a:lnSpc>
                <a:spcPts val="3499"/>
              </a:lnSpc>
              <a:spcBef>
                <a:spcPct val="0"/>
              </a:spcBef>
            </a:pPr>
            <a:r>
              <a:rPr lang="en-US" sz="2499">
                <a:solidFill>
                  <a:srgbClr val="FFFFFF"/>
                </a:solidFill>
                <a:latin typeface="Fahkwang Extra-Light"/>
                <a:ea typeface="Fahkwang Extra-Light"/>
                <a:cs typeface="Fahkwang Extra-Light"/>
                <a:sym typeface="Fahkwang Extra-Light"/>
              </a:rPr>
              <a:t>It is an international and interdisciplinary environment where scientists, engineers, and visiting researchers collaborate on innovative projects and contribute to global advancements in radio astronomy.</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5399991">
            <a:off x="4000476" y="-4000513"/>
            <a:ext cx="10287047" cy="18288027"/>
          </a:xfrm>
          <a:custGeom>
            <a:avLst/>
            <a:gdLst/>
            <a:ahLst/>
            <a:cxnLst/>
            <a:rect r="r" b="b" t="t" l="l"/>
            <a:pathLst>
              <a:path h="18288027" w="10287047">
                <a:moveTo>
                  <a:pt x="10287048" y="18288000"/>
                </a:moveTo>
                <a:lnTo>
                  <a:pt x="10287000" y="0"/>
                </a:lnTo>
                <a:lnTo>
                  <a:pt x="0" y="26"/>
                </a:lnTo>
                <a:lnTo>
                  <a:pt x="48" y="18288026"/>
                </a:lnTo>
                <a:lnTo>
                  <a:pt x="10287048" y="18288000"/>
                </a:lnTo>
                <a:close/>
              </a:path>
            </a:pathLst>
          </a:custGeom>
          <a:blipFill>
            <a:blip r:embed="rId2"/>
            <a:stretch>
              <a:fillRect l="-38851" t="0" r="-38851" b="0"/>
            </a:stretch>
          </a:blipFill>
        </p:spPr>
      </p:sp>
      <p:grpSp>
        <p:nvGrpSpPr>
          <p:cNvPr name="Group 3" id="3"/>
          <p:cNvGrpSpPr/>
          <p:nvPr/>
        </p:nvGrpSpPr>
        <p:grpSpPr>
          <a:xfrm rot="0">
            <a:off x="8115300" y="908496"/>
            <a:ext cx="9144000" cy="8430077"/>
            <a:chOff x="0" y="0"/>
            <a:chExt cx="6186311" cy="5703311"/>
          </a:xfrm>
        </p:grpSpPr>
        <p:sp>
          <p:nvSpPr>
            <p:cNvPr name="Freeform 4" id="4"/>
            <p:cNvSpPr/>
            <p:nvPr/>
          </p:nvSpPr>
          <p:spPr>
            <a:xfrm flipH="false" flipV="false" rot="0">
              <a:off x="0" y="0"/>
              <a:ext cx="6186311" cy="5703312"/>
            </a:xfrm>
            <a:custGeom>
              <a:avLst/>
              <a:gdLst/>
              <a:ahLst/>
              <a:cxnLst/>
              <a:rect r="r" b="b" t="t" l="l"/>
              <a:pathLst>
                <a:path h="5703312" w="6186311">
                  <a:moveTo>
                    <a:pt x="0" y="0"/>
                  </a:moveTo>
                  <a:lnTo>
                    <a:pt x="6186311" y="0"/>
                  </a:lnTo>
                  <a:lnTo>
                    <a:pt x="6186311" y="5703312"/>
                  </a:lnTo>
                  <a:lnTo>
                    <a:pt x="0" y="5703312"/>
                  </a:lnTo>
                  <a:close/>
                </a:path>
              </a:pathLst>
            </a:custGeom>
            <a:solidFill>
              <a:srgbClr val="FFFFFF">
                <a:alpha val="25882"/>
              </a:srgbClr>
            </a:solidFill>
          </p:spPr>
        </p:sp>
      </p:grpSp>
      <p:sp>
        <p:nvSpPr>
          <p:cNvPr name="Freeform 5" id="5"/>
          <p:cNvSpPr/>
          <p:nvPr/>
        </p:nvSpPr>
        <p:spPr>
          <a:xfrm flipH="false" flipV="false" rot="0">
            <a:off x="8261392" y="1251466"/>
            <a:ext cx="8851816" cy="4014561"/>
          </a:xfrm>
          <a:custGeom>
            <a:avLst/>
            <a:gdLst/>
            <a:ahLst/>
            <a:cxnLst/>
            <a:rect r="r" b="b" t="t" l="l"/>
            <a:pathLst>
              <a:path h="4014561" w="8851816">
                <a:moveTo>
                  <a:pt x="0" y="0"/>
                </a:moveTo>
                <a:lnTo>
                  <a:pt x="8851816" y="0"/>
                </a:lnTo>
                <a:lnTo>
                  <a:pt x="8851816" y="4014561"/>
                </a:lnTo>
                <a:lnTo>
                  <a:pt x="0" y="4014561"/>
                </a:lnTo>
                <a:lnTo>
                  <a:pt x="0" y="0"/>
                </a:lnTo>
                <a:close/>
              </a:path>
            </a:pathLst>
          </a:custGeom>
          <a:blipFill>
            <a:blip r:embed="rId3"/>
            <a:stretch>
              <a:fillRect l="-5297" t="0" r="-5297" b="0"/>
            </a:stretch>
          </a:blipFill>
        </p:spPr>
      </p:sp>
      <p:sp>
        <p:nvSpPr>
          <p:cNvPr name="Freeform 6" id="6"/>
          <p:cNvSpPr/>
          <p:nvPr/>
        </p:nvSpPr>
        <p:spPr>
          <a:xfrm flipH="false" flipV="false" rot="0">
            <a:off x="1001365" y="6127210"/>
            <a:ext cx="609418" cy="609418"/>
          </a:xfrm>
          <a:custGeom>
            <a:avLst/>
            <a:gdLst/>
            <a:ahLst/>
            <a:cxnLst/>
            <a:rect r="r" b="b" t="t" l="l"/>
            <a:pathLst>
              <a:path h="609418" w="609418">
                <a:moveTo>
                  <a:pt x="0" y="0"/>
                </a:moveTo>
                <a:lnTo>
                  <a:pt x="609418" y="0"/>
                </a:lnTo>
                <a:lnTo>
                  <a:pt x="609418" y="609418"/>
                </a:lnTo>
                <a:lnTo>
                  <a:pt x="0" y="6094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001365" y="5123535"/>
            <a:ext cx="609418" cy="609418"/>
          </a:xfrm>
          <a:custGeom>
            <a:avLst/>
            <a:gdLst/>
            <a:ahLst/>
            <a:cxnLst/>
            <a:rect r="r" b="b" t="t" l="l"/>
            <a:pathLst>
              <a:path h="609418" w="609418">
                <a:moveTo>
                  <a:pt x="0" y="0"/>
                </a:moveTo>
                <a:lnTo>
                  <a:pt x="609418" y="0"/>
                </a:lnTo>
                <a:lnTo>
                  <a:pt x="609418" y="609418"/>
                </a:lnTo>
                <a:lnTo>
                  <a:pt x="0" y="60941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028700" y="7127153"/>
            <a:ext cx="609600" cy="609600"/>
          </a:xfrm>
          <a:custGeom>
            <a:avLst/>
            <a:gdLst/>
            <a:ahLst/>
            <a:cxnLst/>
            <a:rect r="r" b="b" t="t" l="l"/>
            <a:pathLst>
              <a:path h="609600" w="609600">
                <a:moveTo>
                  <a:pt x="0" y="0"/>
                </a:moveTo>
                <a:lnTo>
                  <a:pt x="609600" y="0"/>
                </a:lnTo>
                <a:lnTo>
                  <a:pt x="609600" y="609600"/>
                </a:lnTo>
                <a:lnTo>
                  <a:pt x="0" y="6096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a:hlinkClick r:id="rId12"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a:hlinkClick r:id="rId15"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1" id="11"/>
          <p:cNvSpPr/>
          <p:nvPr/>
        </p:nvSpPr>
        <p:spPr>
          <a:xfrm flipH="false" flipV="false" rot="0">
            <a:off x="1028700" y="8127278"/>
            <a:ext cx="609600" cy="609600"/>
          </a:xfrm>
          <a:custGeom>
            <a:avLst/>
            <a:gdLst/>
            <a:ahLst/>
            <a:cxnLst/>
            <a:rect r="r" b="b" t="t" l="l"/>
            <a:pathLst>
              <a:path h="609600" w="609600">
                <a:moveTo>
                  <a:pt x="0" y="0"/>
                </a:moveTo>
                <a:lnTo>
                  <a:pt x="609600" y="0"/>
                </a:lnTo>
                <a:lnTo>
                  <a:pt x="609600" y="609600"/>
                </a:lnTo>
                <a:lnTo>
                  <a:pt x="0" y="60960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2" id="12"/>
          <p:cNvSpPr txBox="true"/>
          <p:nvPr/>
        </p:nvSpPr>
        <p:spPr>
          <a:xfrm rot="0">
            <a:off x="870438" y="878708"/>
            <a:ext cx="7043111" cy="3569327"/>
          </a:xfrm>
          <a:prstGeom prst="rect">
            <a:avLst/>
          </a:prstGeom>
        </p:spPr>
        <p:txBody>
          <a:bodyPr anchor="t" rtlCol="false" tIns="0" lIns="0" bIns="0" rIns="0">
            <a:spAutoFit/>
          </a:bodyPr>
          <a:lstStyle/>
          <a:p>
            <a:pPr algn="l" marL="0" indent="0" lvl="0">
              <a:lnSpc>
                <a:spcPts val="6890"/>
              </a:lnSpc>
            </a:pPr>
            <a:r>
              <a:rPr lang="en-US" sz="6264" u="none">
                <a:solidFill>
                  <a:srgbClr val="FFFFFF"/>
                </a:solidFill>
                <a:latin typeface="Maharlika"/>
                <a:ea typeface="Maharlika"/>
                <a:cs typeface="Maharlika"/>
                <a:sym typeface="Maharlika"/>
              </a:rPr>
              <a:t>Bologna headquarters of the Institute of Radio Astronomy</a:t>
            </a:r>
          </a:p>
        </p:txBody>
      </p:sp>
      <p:sp>
        <p:nvSpPr>
          <p:cNvPr name="TextBox 13" id="13"/>
          <p:cNvSpPr txBox="true"/>
          <p:nvPr/>
        </p:nvSpPr>
        <p:spPr>
          <a:xfrm rot="0">
            <a:off x="1803269" y="5057536"/>
            <a:ext cx="5552862" cy="675417"/>
          </a:xfrm>
          <a:prstGeom prst="rect">
            <a:avLst/>
          </a:prstGeom>
        </p:spPr>
        <p:txBody>
          <a:bodyPr anchor="t" rtlCol="false" tIns="0" lIns="0" bIns="0" rIns="0">
            <a:spAutoFit/>
          </a:bodyPr>
          <a:lstStyle/>
          <a:p>
            <a:pPr algn="l">
              <a:lnSpc>
                <a:spcPts val="2850"/>
              </a:lnSpc>
            </a:pPr>
            <a:r>
              <a:rPr lang="en-US" sz="2036" u="sng">
                <a:solidFill>
                  <a:srgbClr val="FFFFFF"/>
                </a:solidFill>
                <a:latin typeface="Fahkwang Extra-Light"/>
                <a:ea typeface="Fahkwang Extra-Light"/>
                <a:cs typeface="Fahkwang Extra-Light"/>
                <a:sym typeface="Fahkwang Extra-Light"/>
                <a:hlinkClick r:id="rId18" tooltip="https://maps.app.goo.gl/EN2HEmDQFHt2sRGf6"/>
              </a:rPr>
              <a:t>within the Bologna Research Area at: </a:t>
            </a:r>
          </a:p>
          <a:p>
            <a:pPr algn="l">
              <a:lnSpc>
                <a:spcPts val="2494"/>
              </a:lnSpc>
            </a:pPr>
            <a:r>
              <a:rPr lang="en-US" sz="1781" u="sng">
                <a:solidFill>
                  <a:srgbClr val="FFFFFF"/>
                </a:solidFill>
                <a:latin typeface="Fahkwang Extra-Light"/>
                <a:ea typeface="Fahkwang Extra-Light"/>
                <a:cs typeface="Fahkwang Extra-Light"/>
                <a:sym typeface="Fahkwang Extra-Light"/>
                <a:hlinkClick r:id="rId19" tooltip="https://maps.app.goo.gl/EN2HEmDQFHt2sRGf6"/>
              </a:rPr>
              <a:t>Via Piero Gobetti, 101 – 40129 BOLOGNA (ITALY)</a:t>
            </a:r>
          </a:p>
        </p:txBody>
      </p:sp>
      <p:sp>
        <p:nvSpPr>
          <p:cNvPr name="TextBox 14" id="14"/>
          <p:cNvSpPr txBox="true"/>
          <p:nvPr/>
        </p:nvSpPr>
        <p:spPr>
          <a:xfrm rot="0">
            <a:off x="1803269" y="7243094"/>
            <a:ext cx="2374801" cy="339619"/>
          </a:xfrm>
          <a:prstGeom prst="rect">
            <a:avLst/>
          </a:prstGeom>
        </p:spPr>
        <p:txBody>
          <a:bodyPr anchor="t" rtlCol="false" tIns="0" lIns="0" bIns="0" rIns="0">
            <a:spAutoFit/>
          </a:bodyPr>
          <a:lstStyle/>
          <a:p>
            <a:pPr algn="l">
              <a:lnSpc>
                <a:spcPts val="2805"/>
              </a:lnSpc>
              <a:spcBef>
                <a:spcPct val="0"/>
              </a:spcBef>
            </a:pPr>
            <a:r>
              <a:rPr lang="en-US" sz="2004">
                <a:solidFill>
                  <a:srgbClr val="FFFFFF"/>
                </a:solidFill>
                <a:latin typeface="Fahkwang Extra-Light"/>
                <a:ea typeface="Fahkwang Extra-Light"/>
                <a:cs typeface="Fahkwang Extra-Light"/>
                <a:sym typeface="Fahkwang Extra-Light"/>
              </a:rPr>
              <a:t>+39 051 639 9385</a:t>
            </a:r>
          </a:p>
        </p:txBody>
      </p:sp>
      <p:sp>
        <p:nvSpPr>
          <p:cNvPr name="TextBox 15" id="15"/>
          <p:cNvSpPr txBox="true"/>
          <p:nvPr/>
        </p:nvSpPr>
        <p:spPr>
          <a:xfrm rot="0">
            <a:off x="1803269" y="6243060"/>
            <a:ext cx="2015208" cy="339619"/>
          </a:xfrm>
          <a:prstGeom prst="rect">
            <a:avLst/>
          </a:prstGeom>
        </p:spPr>
        <p:txBody>
          <a:bodyPr anchor="t" rtlCol="false" tIns="0" lIns="0" bIns="0" rIns="0">
            <a:spAutoFit/>
          </a:bodyPr>
          <a:lstStyle/>
          <a:p>
            <a:pPr algn="l">
              <a:lnSpc>
                <a:spcPts val="2805"/>
              </a:lnSpc>
              <a:spcBef>
                <a:spcPct val="0"/>
              </a:spcBef>
            </a:pPr>
            <a:r>
              <a:rPr lang="en-US" sz="2004" u="sng">
                <a:solidFill>
                  <a:srgbClr val="FFFFFF"/>
                </a:solidFill>
                <a:latin typeface="Fahkwang Extra-Light"/>
                <a:ea typeface="Fahkwang Extra-Light"/>
                <a:cs typeface="Fahkwang Extra-Light"/>
                <a:sym typeface="Fahkwang Extra-Light"/>
                <a:hlinkClick r:id="rId20" tooltip="mailto:ammin@ira.inaf.it"/>
              </a:rPr>
              <a:t>ammin@ira.inaf.it</a:t>
            </a:r>
          </a:p>
        </p:txBody>
      </p:sp>
      <p:sp>
        <p:nvSpPr>
          <p:cNvPr name="TextBox 16" id="16"/>
          <p:cNvSpPr txBox="true"/>
          <p:nvPr/>
        </p:nvSpPr>
        <p:spPr>
          <a:xfrm rot="0">
            <a:off x="2003480" y="8239938"/>
            <a:ext cx="1614785" cy="339725"/>
          </a:xfrm>
          <a:prstGeom prst="rect">
            <a:avLst/>
          </a:prstGeom>
        </p:spPr>
        <p:txBody>
          <a:bodyPr anchor="t" rtlCol="false" tIns="0" lIns="0" bIns="0" rIns="0">
            <a:spAutoFit/>
          </a:bodyPr>
          <a:lstStyle/>
          <a:p>
            <a:pPr algn="ctr">
              <a:lnSpc>
                <a:spcPts val="2800"/>
              </a:lnSpc>
              <a:spcBef>
                <a:spcPct val="0"/>
              </a:spcBef>
            </a:pPr>
            <a:r>
              <a:rPr lang="en-US" sz="2000" u="sng">
                <a:solidFill>
                  <a:srgbClr val="FFFFFF"/>
                </a:solidFill>
                <a:latin typeface="Fahkwang"/>
                <a:ea typeface="Fahkwang"/>
                <a:cs typeface="Fahkwang"/>
                <a:sym typeface="Fahkwang"/>
                <a:hlinkClick r:id="rId21" tooltip="https://info.ira.inaf.it"/>
              </a:rPr>
              <a:t>sito web IRA</a:t>
            </a:r>
          </a:p>
        </p:txBody>
      </p:sp>
      <p:sp>
        <p:nvSpPr>
          <p:cNvPr name="TextBox 17" id="17"/>
          <p:cNvSpPr txBox="true"/>
          <p:nvPr/>
        </p:nvSpPr>
        <p:spPr>
          <a:xfrm rot="0">
            <a:off x="8355896" y="5552180"/>
            <a:ext cx="8662808" cy="3333115"/>
          </a:xfrm>
          <a:prstGeom prst="rect">
            <a:avLst/>
          </a:prstGeom>
        </p:spPr>
        <p:txBody>
          <a:bodyPr anchor="t" rtlCol="false" tIns="0" lIns="0" bIns="0" rIns="0">
            <a:spAutoFit/>
          </a:bodyPr>
          <a:lstStyle/>
          <a:p>
            <a:pPr algn="just">
              <a:lnSpc>
                <a:spcPts val="2989"/>
              </a:lnSpc>
              <a:spcBef>
                <a:spcPct val="0"/>
              </a:spcBef>
            </a:pPr>
            <a:r>
              <a:rPr lang="en-US" sz="2299">
                <a:solidFill>
                  <a:srgbClr val="163459"/>
                </a:solidFill>
                <a:latin typeface="Fahkwang Extra-Light"/>
                <a:ea typeface="Fahkwang Extra-Light"/>
                <a:cs typeface="Fahkwang Extra-Light"/>
                <a:sym typeface="Fahkwang Extra-Light"/>
              </a:rPr>
              <a:t>The Bologna site hosts the </a:t>
            </a:r>
            <a:r>
              <a:rPr lang="en-US" b="true" sz="2299">
                <a:solidFill>
                  <a:srgbClr val="163459"/>
                </a:solidFill>
                <a:latin typeface="Fahkwang Bold"/>
                <a:ea typeface="Fahkwang Bold"/>
                <a:cs typeface="Fahkwang Bold"/>
                <a:sym typeface="Fahkwang Bold"/>
              </a:rPr>
              <a:t>administrative offices</a:t>
            </a:r>
            <a:r>
              <a:rPr lang="en-US" sz="2299">
                <a:solidFill>
                  <a:srgbClr val="163459"/>
                </a:solidFill>
                <a:latin typeface="Fahkwang Extra-Light"/>
                <a:ea typeface="Fahkwang Extra-Light"/>
                <a:cs typeface="Fahkwang Extra-Light"/>
                <a:sym typeface="Fahkwang Extra-Light"/>
              </a:rPr>
              <a:t> of the Institute of Radio Astronomy, as well as offices for </a:t>
            </a:r>
            <a:r>
              <a:rPr lang="en-US" b="true" sz="2299">
                <a:solidFill>
                  <a:srgbClr val="163459"/>
                </a:solidFill>
                <a:latin typeface="Fahkwang Bold"/>
                <a:ea typeface="Fahkwang Bold"/>
                <a:cs typeface="Fahkwang Bold"/>
                <a:sym typeface="Fahkwang Bold"/>
              </a:rPr>
              <a:t>researchers</a:t>
            </a:r>
            <a:r>
              <a:rPr lang="en-US" sz="2299">
                <a:solidFill>
                  <a:srgbClr val="163459"/>
                </a:solidFill>
                <a:latin typeface="Fahkwang Extra-Light"/>
                <a:ea typeface="Fahkwang Extra-Light"/>
                <a:cs typeface="Fahkwang Extra-Light"/>
                <a:sym typeface="Fahkwang Extra-Light"/>
              </a:rPr>
              <a:t>. </a:t>
            </a:r>
          </a:p>
          <a:p>
            <a:pPr algn="just">
              <a:lnSpc>
                <a:spcPts val="2989"/>
              </a:lnSpc>
              <a:spcBef>
                <a:spcPct val="0"/>
              </a:spcBef>
            </a:pPr>
            <a:r>
              <a:rPr lang="en-US" sz="2299">
                <a:solidFill>
                  <a:srgbClr val="163459"/>
                </a:solidFill>
                <a:latin typeface="Fahkwang Extra-Light"/>
                <a:ea typeface="Fahkwang Extra-Light"/>
                <a:cs typeface="Fahkwang Extra-Light"/>
                <a:sym typeface="Fahkwang Extra-Light"/>
              </a:rPr>
              <a:t>It is located within the Bologna Research Area (CNR), which brings together several research institutes in addition to ours, fostering a highly interdisciplinary and collaborative environment. It serves as the central coordination hub for scientific and institutional activities, supporting both day-to-day operations and international collaborations.</a:t>
            </a:r>
          </a:p>
        </p:txBody>
      </p:sp>
      <p:sp>
        <p:nvSpPr>
          <p:cNvPr name="TextBox 18" id="18"/>
          <p:cNvSpPr txBox="true"/>
          <p:nvPr/>
        </p:nvSpPr>
        <p:spPr>
          <a:xfrm rot="0">
            <a:off x="1516924" y="8847195"/>
            <a:ext cx="6350726" cy="1016958"/>
          </a:xfrm>
          <a:prstGeom prst="rect">
            <a:avLst/>
          </a:prstGeom>
        </p:spPr>
        <p:txBody>
          <a:bodyPr anchor="t" rtlCol="false" tIns="0" lIns="0" bIns="0" rIns="0">
            <a:spAutoFit/>
          </a:bodyPr>
          <a:lstStyle/>
          <a:p>
            <a:pPr algn="ctr">
              <a:lnSpc>
                <a:spcPts val="2747"/>
              </a:lnSpc>
              <a:spcBef>
                <a:spcPct val="0"/>
              </a:spcBef>
            </a:pPr>
            <a:r>
              <a:rPr lang="en-US" sz="1962">
                <a:solidFill>
                  <a:srgbClr val="FFFFFF"/>
                </a:solidFill>
                <a:latin typeface="Fahkwang Extra-Light"/>
                <a:ea typeface="Fahkwang Extra-Light"/>
                <a:cs typeface="Fahkwang Extra-Light"/>
                <a:sym typeface="Fahkwang Extra-Light"/>
              </a:rPr>
              <a:t>Please, note that there will be mosquitoes already in May, especially around the CNR area. </a:t>
            </a:r>
          </a:p>
          <a:p>
            <a:pPr algn="ctr">
              <a:lnSpc>
                <a:spcPts val="2747"/>
              </a:lnSpc>
              <a:spcBef>
                <a:spcPct val="0"/>
              </a:spcBef>
            </a:pPr>
            <a:r>
              <a:rPr lang="en-US" sz="1962">
                <a:solidFill>
                  <a:srgbClr val="FFFFFF"/>
                </a:solidFill>
                <a:latin typeface="Fahkwang Extra-Light"/>
                <a:ea typeface="Fahkwang Extra-Light"/>
                <a:cs typeface="Fahkwang Extra-Light"/>
                <a:sym typeface="Fahkwang Extra-Light"/>
              </a:rPr>
              <a:t>We recommend to bring with you insect repellents.</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5399991">
            <a:off x="4000476" y="-4000513"/>
            <a:ext cx="10287047" cy="18288027"/>
          </a:xfrm>
          <a:custGeom>
            <a:avLst/>
            <a:gdLst/>
            <a:ahLst/>
            <a:cxnLst/>
            <a:rect r="r" b="b" t="t" l="l"/>
            <a:pathLst>
              <a:path h="18288027" w="10287047">
                <a:moveTo>
                  <a:pt x="10287048" y="18288000"/>
                </a:moveTo>
                <a:lnTo>
                  <a:pt x="10287000" y="0"/>
                </a:lnTo>
                <a:lnTo>
                  <a:pt x="0" y="26"/>
                </a:lnTo>
                <a:lnTo>
                  <a:pt x="48" y="18288026"/>
                </a:lnTo>
                <a:lnTo>
                  <a:pt x="10287048" y="18288000"/>
                </a:lnTo>
                <a:close/>
              </a:path>
            </a:pathLst>
          </a:custGeom>
          <a:blipFill>
            <a:blip r:embed="rId2"/>
            <a:stretch>
              <a:fillRect l="-38851" t="0" r="-38851" b="0"/>
            </a:stretch>
          </a:blipFill>
        </p:spPr>
      </p:sp>
      <p:grpSp>
        <p:nvGrpSpPr>
          <p:cNvPr name="Group 3" id="3"/>
          <p:cNvGrpSpPr/>
          <p:nvPr/>
        </p:nvGrpSpPr>
        <p:grpSpPr>
          <a:xfrm rot="0">
            <a:off x="1028700" y="3672015"/>
            <a:ext cx="13096312" cy="4593349"/>
            <a:chOff x="0" y="0"/>
            <a:chExt cx="17461749" cy="6124465"/>
          </a:xfrm>
        </p:grpSpPr>
        <p:grpSp>
          <p:nvGrpSpPr>
            <p:cNvPr name="Group 4" id="4"/>
            <p:cNvGrpSpPr/>
            <p:nvPr/>
          </p:nvGrpSpPr>
          <p:grpSpPr>
            <a:xfrm rot="0">
              <a:off x="0" y="0"/>
              <a:ext cx="5643255" cy="6124465"/>
              <a:chOff x="0" y="0"/>
              <a:chExt cx="3548723" cy="3851328"/>
            </a:xfrm>
          </p:grpSpPr>
          <p:sp>
            <p:nvSpPr>
              <p:cNvPr name="Freeform 5" id="5"/>
              <p:cNvSpPr/>
              <p:nvPr/>
            </p:nvSpPr>
            <p:spPr>
              <a:xfrm flipH="false" flipV="false" rot="0">
                <a:off x="0" y="0"/>
                <a:ext cx="3548723" cy="3851328"/>
              </a:xfrm>
              <a:custGeom>
                <a:avLst/>
                <a:gdLst/>
                <a:ahLst/>
                <a:cxnLst/>
                <a:rect r="r" b="b" t="t" l="l"/>
                <a:pathLst>
                  <a:path h="3851328" w="3548723">
                    <a:moveTo>
                      <a:pt x="0" y="0"/>
                    </a:moveTo>
                    <a:lnTo>
                      <a:pt x="3548723" y="0"/>
                    </a:lnTo>
                    <a:lnTo>
                      <a:pt x="3548723" y="3851328"/>
                    </a:lnTo>
                    <a:lnTo>
                      <a:pt x="0" y="3851328"/>
                    </a:lnTo>
                    <a:close/>
                  </a:path>
                </a:pathLst>
              </a:custGeom>
              <a:solidFill>
                <a:srgbClr val="163459">
                  <a:alpha val="25882"/>
                </a:srgbClr>
              </a:solidFill>
            </p:spPr>
          </p:sp>
        </p:grpSp>
        <p:sp>
          <p:nvSpPr>
            <p:cNvPr name="TextBox 6" id="6"/>
            <p:cNvSpPr txBox="true"/>
            <p:nvPr/>
          </p:nvSpPr>
          <p:spPr>
            <a:xfrm rot="0">
              <a:off x="405594" y="1768275"/>
              <a:ext cx="4832067" cy="1247700"/>
            </a:xfrm>
            <a:prstGeom prst="rect">
              <a:avLst/>
            </a:prstGeom>
          </p:spPr>
          <p:txBody>
            <a:bodyPr anchor="t" rtlCol="false" tIns="0" lIns="0" bIns="0" rIns="0">
              <a:spAutoFit/>
            </a:bodyPr>
            <a:lstStyle/>
            <a:p>
              <a:pPr algn="ctr">
                <a:lnSpc>
                  <a:spcPts val="6455"/>
                </a:lnSpc>
              </a:pPr>
              <a:r>
                <a:rPr lang="en-US" sz="6455">
                  <a:solidFill>
                    <a:srgbClr val="FFFFFF"/>
                  </a:solidFill>
                  <a:latin typeface="Maharlika"/>
                  <a:ea typeface="Maharlika"/>
                  <a:cs typeface="Maharlika"/>
                  <a:sym typeface="Maharlika"/>
                </a:rPr>
                <a:t>by car</a:t>
              </a:r>
            </a:p>
          </p:txBody>
        </p:sp>
        <p:sp>
          <p:nvSpPr>
            <p:cNvPr name="TextBox 7" id="7"/>
            <p:cNvSpPr txBox="true"/>
            <p:nvPr/>
          </p:nvSpPr>
          <p:spPr>
            <a:xfrm rot="0">
              <a:off x="405594" y="3309618"/>
              <a:ext cx="4832067" cy="510930"/>
            </a:xfrm>
            <a:prstGeom prst="rect">
              <a:avLst/>
            </a:prstGeom>
          </p:spPr>
          <p:txBody>
            <a:bodyPr anchor="t" rtlCol="false" tIns="0" lIns="0" bIns="0" rIns="0">
              <a:spAutoFit/>
            </a:bodyPr>
            <a:lstStyle/>
            <a:p>
              <a:pPr algn="ctr">
                <a:lnSpc>
                  <a:spcPts val="3146"/>
                </a:lnSpc>
              </a:pPr>
            </a:p>
          </p:txBody>
        </p:sp>
        <p:grpSp>
          <p:nvGrpSpPr>
            <p:cNvPr name="Group 8" id="8"/>
            <p:cNvGrpSpPr/>
            <p:nvPr/>
          </p:nvGrpSpPr>
          <p:grpSpPr>
            <a:xfrm rot="0">
              <a:off x="5909247" y="20"/>
              <a:ext cx="5643255" cy="6124445"/>
              <a:chOff x="0" y="0"/>
              <a:chExt cx="3548723" cy="3851316"/>
            </a:xfrm>
          </p:grpSpPr>
          <p:sp>
            <p:nvSpPr>
              <p:cNvPr name="Freeform 9" id="9"/>
              <p:cNvSpPr/>
              <p:nvPr/>
            </p:nvSpPr>
            <p:spPr>
              <a:xfrm flipH="false" flipV="false" rot="0">
                <a:off x="0" y="0"/>
                <a:ext cx="3548723" cy="3851316"/>
              </a:xfrm>
              <a:custGeom>
                <a:avLst/>
                <a:gdLst/>
                <a:ahLst/>
                <a:cxnLst/>
                <a:rect r="r" b="b" t="t" l="l"/>
                <a:pathLst>
                  <a:path h="3851316" w="3548723">
                    <a:moveTo>
                      <a:pt x="0" y="0"/>
                    </a:moveTo>
                    <a:lnTo>
                      <a:pt x="3548723" y="0"/>
                    </a:lnTo>
                    <a:lnTo>
                      <a:pt x="3548723" y="3851316"/>
                    </a:lnTo>
                    <a:lnTo>
                      <a:pt x="0" y="3851316"/>
                    </a:lnTo>
                    <a:close/>
                  </a:path>
                </a:pathLst>
              </a:custGeom>
              <a:solidFill>
                <a:srgbClr val="163459">
                  <a:alpha val="25882"/>
                </a:srgbClr>
              </a:solidFill>
            </p:spPr>
          </p:sp>
        </p:grpSp>
        <p:grpSp>
          <p:nvGrpSpPr>
            <p:cNvPr name="Group 10" id="10"/>
            <p:cNvGrpSpPr/>
            <p:nvPr/>
          </p:nvGrpSpPr>
          <p:grpSpPr>
            <a:xfrm rot="0">
              <a:off x="11818494" y="20"/>
              <a:ext cx="5643255" cy="6124425"/>
              <a:chOff x="0" y="0"/>
              <a:chExt cx="3548723" cy="3851303"/>
            </a:xfrm>
          </p:grpSpPr>
          <p:sp>
            <p:nvSpPr>
              <p:cNvPr name="Freeform 11" id="11"/>
              <p:cNvSpPr/>
              <p:nvPr/>
            </p:nvSpPr>
            <p:spPr>
              <a:xfrm flipH="false" flipV="false" rot="0">
                <a:off x="0" y="0"/>
                <a:ext cx="3548723" cy="3851303"/>
              </a:xfrm>
              <a:custGeom>
                <a:avLst/>
                <a:gdLst/>
                <a:ahLst/>
                <a:cxnLst/>
                <a:rect r="r" b="b" t="t" l="l"/>
                <a:pathLst>
                  <a:path h="3851303" w="3548723">
                    <a:moveTo>
                      <a:pt x="0" y="0"/>
                    </a:moveTo>
                    <a:lnTo>
                      <a:pt x="3548723" y="0"/>
                    </a:lnTo>
                    <a:lnTo>
                      <a:pt x="3548723" y="3851303"/>
                    </a:lnTo>
                    <a:lnTo>
                      <a:pt x="0" y="3851303"/>
                    </a:lnTo>
                    <a:close/>
                  </a:path>
                </a:pathLst>
              </a:custGeom>
              <a:solidFill>
                <a:srgbClr val="163459">
                  <a:alpha val="25882"/>
                </a:srgbClr>
              </a:solidFill>
            </p:spPr>
          </p:sp>
        </p:grpSp>
        <p:sp>
          <p:nvSpPr>
            <p:cNvPr name="TextBox 12" id="12"/>
            <p:cNvSpPr txBox="true"/>
            <p:nvPr/>
          </p:nvSpPr>
          <p:spPr>
            <a:xfrm rot="0">
              <a:off x="12224088" y="1751938"/>
              <a:ext cx="4832067" cy="1247700"/>
            </a:xfrm>
            <a:prstGeom prst="rect">
              <a:avLst/>
            </a:prstGeom>
          </p:spPr>
          <p:txBody>
            <a:bodyPr anchor="t" rtlCol="false" tIns="0" lIns="0" bIns="0" rIns="0">
              <a:spAutoFit/>
            </a:bodyPr>
            <a:lstStyle/>
            <a:p>
              <a:pPr algn="ctr">
                <a:lnSpc>
                  <a:spcPts val="6455"/>
                </a:lnSpc>
              </a:pPr>
              <a:r>
                <a:rPr lang="en-US" sz="6455">
                  <a:solidFill>
                    <a:srgbClr val="FFFFFF"/>
                  </a:solidFill>
                  <a:latin typeface="Maharlika"/>
                  <a:ea typeface="Maharlika"/>
                  <a:cs typeface="Maharlika"/>
                  <a:sym typeface="Maharlika"/>
                </a:rPr>
                <a:t>by bus</a:t>
              </a:r>
            </a:p>
          </p:txBody>
        </p:sp>
        <p:sp>
          <p:nvSpPr>
            <p:cNvPr name="TextBox 13" id="13"/>
            <p:cNvSpPr txBox="true"/>
            <p:nvPr/>
          </p:nvSpPr>
          <p:spPr>
            <a:xfrm rot="0">
              <a:off x="12224088" y="3293260"/>
              <a:ext cx="4832067" cy="510930"/>
            </a:xfrm>
            <a:prstGeom prst="rect">
              <a:avLst/>
            </a:prstGeom>
          </p:spPr>
          <p:txBody>
            <a:bodyPr anchor="t" rtlCol="false" tIns="0" lIns="0" bIns="0" rIns="0">
              <a:spAutoFit/>
            </a:bodyPr>
            <a:lstStyle/>
            <a:p>
              <a:pPr algn="ctr">
                <a:lnSpc>
                  <a:spcPts val="3146"/>
                </a:lnSpc>
              </a:pPr>
            </a:p>
          </p:txBody>
        </p:sp>
        <p:sp>
          <p:nvSpPr>
            <p:cNvPr name="Freeform 14" id="14"/>
            <p:cNvSpPr/>
            <p:nvPr/>
          </p:nvSpPr>
          <p:spPr>
            <a:xfrm flipH="false" flipV="false" rot="0">
              <a:off x="1921987" y="190624"/>
              <a:ext cx="1799281" cy="834212"/>
            </a:xfrm>
            <a:custGeom>
              <a:avLst/>
              <a:gdLst/>
              <a:ahLst/>
              <a:cxnLst/>
              <a:rect r="r" b="b" t="t" l="l"/>
              <a:pathLst>
                <a:path h="834212" w="1799281">
                  <a:moveTo>
                    <a:pt x="0" y="0"/>
                  </a:moveTo>
                  <a:lnTo>
                    <a:pt x="1799281" y="0"/>
                  </a:lnTo>
                  <a:lnTo>
                    <a:pt x="1799281" y="834212"/>
                  </a:lnTo>
                  <a:lnTo>
                    <a:pt x="0" y="8342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5" id="15"/>
            <p:cNvSpPr/>
            <p:nvPr/>
          </p:nvSpPr>
          <p:spPr>
            <a:xfrm flipH="false" flipV="false" rot="0">
              <a:off x="13729247" y="296943"/>
              <a:ext cx="1821748" cy="727894"/>
            </a:xfrm>
            <a:custGeom>
              <a:avLst/>
              <a:gdLst/>
              <a:ahLst/>
              <a:cxnLst/>
              <a:rect r="r" b="b" t="t" l="l"/>
              <a:pathLst>
                <a:path h="727894" w="1821748">
                  <a:moveTo>
                    <a:pt x="0" y="0"/>
                  </a:moveTo>
                  <a:lnTo>
                    <a:pt x="1821748" y="0"/>
                  </a:lnTo>
                  <a:lnTo>
                    <a:pt x="1821748" y="727893"/>
                  </a:lnTo>
                  <a:lnTo>
                    <a:pt x="0" y="72789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6" id="16"/>
            <p:cNvSpPr/>
            <p:nvPr/>
          </p:nvSpPr>
          <p:spPr>
            <a:xfrm flipH="false" flipV="false" rot="0">
              <a:off x="7873665" y="190624"/>
              <a:ext cx="1714419" cy="1277364"/>
            </a:xfrm>
            <a:custGeom>
              <a:avLst/>
              <a:gdLst/>
              <a:ahLst/>
              <a:cxnLst/>
              <a:rect r="r" b="b" t="t" l="l"/>
              <a:pathLst>
                <a:path h="1277364" w="1714419">
                  <a:moveTo>
                    <a:pt x="0" y="0"/>
                  </a:moveTo>
                  <a:lnTo>
                    <a:pt x="1714419" y="0"/>
                  </a:lnTo>
                  <a:lnTo>
                    <a:pt x="1714419" y="1277365"/>
                  </a:lnTo>
                  <a:lnTo>
                    <a:pt x="0" y="127736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7" id="17"/>
            <p:cNvSpPr txBox="true"/>
            <p:nvPr/>
          </p:nvSpPr>
          <p:spPr>
            <a:xfrm rot="0">
              <a:off x="6314841" y="1703860"/>
              <a:ext cx="4832067" cy="1247700"/>
            </a:xfrm>
            <a:prstGeom prst="rect">
              <a:avLst/>
            </a:prstGeom>
          </p:spPr>
          <p:txBody>
            <a:bodyPr anchor="t" rtlCol="false" tIns="0" lIns="0" bIns="0" rIns="0">
              <a:spAutoFit/>
            </a:bodyPr>
            <a:lstStyle/>
            <a:p>
              <a:pPr algn="ctr">
                <a:lnSpc>
                  <a:spcPts val="6455"/>
                </a:lnSpc>
              </a:pPr>
              <a:r>
                <a:rPr lang="en-US" sz="6455">
                  <a:solidFill>
                    <a:srgbClr val="FFFFFF"/>
                  </a:solidFill>
                  <a:latin typeface="Maharlika"/>
                  <a:ea typeface="Maharlika"/>
                  <a:cs typeface="Maharlika"/>
                  <a:sym typeface="Maharlika"/>
                </a:rPr>
                <a:t>by train</a:t>
              </a:r>
            </a:p>
          </p:txBody>
        </p:sp>
        <p:sp>
          <p:nvSpPr>
            <p:cNvPr name="TextBox 18" id="18"/>
            <p:cNvSpPr txBox="true"/>
            <p:nvPr/>
          </p:nvSpPr>
          <p:spPr>
            <a:xfrm rot="0">
              <a:off x="6314841" y="2942034"/>
              <a:ext cx="4832067" cy="1255622"/>
            </a:xfrm>
            <a:prstGeom prst="rect">
              <a:avLst/>
            </a:prstGeom>
          </p:spPr>
          <p:txBody>
            <a:bodyPr anchor="t" rtlCol="false" tIns="0" lIns="0" bIns="0" rIns="0">
              <a:spAutoFit/>
            </a:bodyPr>
            <a:lstStyle/>
            <a:p>
              <a:pPr algn="ctr">
                <a:lnSpc>
                  <a:spcPts val="1888"/>
                </a:lnSpc>
              </a:pPr>
              <a:r>
                <a:rPr lang="en-US" sz="1452">
                  <a:solidFill>
                    <a:srgbClr val="FFFFFF"/>
                  </a:solidFill>
                  <a:latin typeface="Fahkwang Extra-Light"/>
                  <a:ea typeface="Fahkwang Extra-Light"/>
                  <a:cs typeface="Fahkwang Extra-Light"/>
                  <a:sym typeface="Fahkwang Extra-Light"/>
                </a:rPr>
                <a:t>from </a:t>
              </a:r>
              <a:r>
                <a:rPr lang="en-US" sz="1452" u="sng">
                  <a:solidFill>
                    <a:srgbClr val="FFFFFF"/>
                  </a:solidFill>
                  <a:latin typeface="Fahkwang Extra-Light"/>
                  <a:ea typeface="Fahkwang Extra-Light"/>
                  <a:cs typeface="Fahkwang Extra-Light"/>
                  <a:sym typeface="Fahkwang Extra-Light"/>
                  <a:hlinkClick r:id="rId9" tooltip="https://www.rfi.it/it/stazioni/bologna-centrale.html"/>
                </a:rPr>
                <a:t>Bo</a:t>
              </a:r>
              <a:r>
                <a:rPr lang="en-US" sz="1452" u="sng">
                  <a:solidFill>
                    <a:srgbClr val="FFFFFF"/>
                  </a:solidFill>
                  <a:latin typeface="Fahkwang Extra-Light"/>
                  <a:ea typeface="Fahkwang Extra-Light"/>
                  <a:cs typeface="Fahkwang Extra-Light"/>
                  <a:sym typeface="Fahkwang Extra-Light"/>
                  <a:hlinkClick r:id="rId10" tooltip="https://www.rfi.it/it/stazioni/bologna-centrale.html"/>
                </a:rPr>
                <a:t>logna Centrale railway station</a:t>
              </a:r>
              <a:r>
                <a:rPr lang="en-US" sz="1452">
                  <a:solidFill>
                    <a:srgbClr val="FFFFFF"/>
                  </a:solidFill>
                  <a:latin typeface="Fahkwang Extra-Light"/>
                  <a:ea typeface="Fahkwang Extra-Light"/>
                  <a:cs typeface="Fahkwang Extra-Light"/>
                  <a:sym typeface="Fahkwang Extra-Light"/>
                </a:rPr>
                <a:t>:</a:t>
              </a:r>
            </a:p>
            <a:p>
              <a:pPr algn="ctr">
                <a:lnSpc>
                  <a:spcPts val="1888"/>
                </a:lnSpc>
              </a:pPr>
              <a:r>
                <a:rPr lang="en-US" sz="1452">
                  <a:solidFill>
                    <a:srgbClr val="FFFFFF"/>
                  </a:solidFill>
                  <a:latin typeface="Fahkwang Extra-Light"/>
                  <a:ea typeface="Fahkwang Extra-Light"/>
                  <a:cs typeface="Fahkwang Extra-Light"/>
                  <a:sym typeface="Fahkwang Extra-Light"/>
                </a:rPr>
                <a:t> You can take a </a:t>
              </a:r>
              <a:r>
                <a:rPr lang="en-US" sz="1452" u="sng">
                  <a:solidFill>
                    <a:srgbClr val="FFFFFF"/>
                  </a:solidFill>
                  <a:latin typeface="Fahkwang Extra-Light"/>
                  <a:ea typeface="Fahkwang Extra-Light"/>
                  <a:cs typeface="Fahkwang Extra-Light"/>
                  <a:sym typeface="Fahkwang Extra-Light"/>
                  <a:hlinkClick r:id="rId11" tooltip="https://area-new.bo.cnr.it/dove-siamo/#INTAXI"/>
                </a:rPr>
                <a:t>taxi</a:t>
              </a:r>
              <a:r>
                <a:rPr lang="en-US" sz="1452">
                  <a:solidFill>
                    <a:srgbClr val="FFFFFF"/>
                  </a:solidFill>
                  <a:latin typeface="Fahkwang Extra-Light"/>
                  <a:ea typeface="Fahkwang Extra-Light"/>
                  <a:cs typeface="Fahkwang Extra-Light"/>
                  <a:sym typeface="Fahkwang Extra-Light"/>
                </a:rPr>
                <a:t> (approx. 5 minutes) </a:t>
              </a:r>
            </a:p>
            <a:p>
              <a:pPr algn="ctr">
                <a:lnSpc>
                  <a:spcPts val="1888"/>
                </a:lnSpc>
              </a:pPr>
              <a:r>
                <a:rPr lang="en-US" sz="1452">
                  <a:solidFill>
                    <a:srgbClr val="FFFFFF"/>
                  </a:solidFill>
                  <a:latin typeface="Fahkwang Extra-Light"/>
                  <a:ea typeface="Fahkwang Extra-Light"/>
                  <a:cs typeface="Fahkwang Extra-Light"/>
                  <a:sym typeface="Fahkwang Extra-Light"/>
                </a:rPr>
                <a:t>or </a:t>
              </a:r>
              <a:r>
                <a:rPr lang="en-US" sz="1452" u="sng">
                  <a:solidFill>
                    <a:srgbClr val="FFFFFF"/>
                  </a:solidFill>
                  <a:latin typeface="Fahkwang Extra-Light"/>
                  <a:ea typeface="Fahkwang Extra-Light"/>
                  <a:cs typeface="Fahkwang Extra-Light"/>
                  <a:sym typeface="Fahkwang Extra-Light"/>
                  <a:hlinkClick r:id="rId12" tooltip="https://area-new.bo.cnr.it/dove-siamo/#INBUS"/>
                </a:rPr>
                <a:t> bus</a:t>
              </a:r>
              <a:r>
                <a:rPr lang="en-US" sz="1452">
                  <a:solidFill>
                    <a:srgbClr val="FFFFFF"/>
                  </a:solidFill>
                  <a:latin typeface="Fahkwang Extra-Light"/>
                  <a:ea typeface="Fahkwang Extra-Light"/>
                  <a:cs typeface="Fahkwang Extra-Light"/>
                  <a:sym typeface="Fahkwang Extra-Light"/>
                </a:rPr>
                <a:t>.</a:t>
              </a:r>
            </a:p>
            <a:p>
              <a:pPr algn="ctr">
                <a:lnSpc>
                  <a:spcPts val="1888"/>
                </a:lnSpc>
              </a:pPr>
            </a:p>
          </p:txBody>
        </p:sp>
      </p:grpSp>
      <p:sp>
        <p:nvSpPr>
          <p:cNvPr name="TextBox 19" id="19"/>
          <p:cNvSpPr txBox="true"/>
          <p:nvPr/>
        </p:nvSpPr>
        <p:spPr>
          <a:xfrm rot="0">
            <a:off x="5604385" y="8751139"/>
            <a:ext cx="7516416" cy="396875"/>
          </a:xfrm>
          <a:prstGeom prst="rect">
            <a:avLst/>
          </a:prstGeom>
        </p:spPr>
        <p:txBody>
          <a:bodyPr anchor="t" rtlCol="false" tIns="0" lIns="0" bIns="0" rIns="0">
            <a:spAutoFit/>
          </a:bodyPr>
          <a:lstStyle/>
          <a:p>
            <a:pPr algn="ctr">
              <a:lnSpc>
                <a:spcPts val="3249"/>
              </a:lnSpc>
              <a:spcBef>
                <a:spcPct val="0"/>
              </a:spcBef>
            </a:pPr>
            <a:r>
              <a:rPr lang="en-US" b="true" sz="2499">
                <a:solidFill>
                  <a:srgbClr val="E50313"/>
                </a:solidFill>
                <a:latin typeface="Fahkwang Bold"/>
                <a:ea typeface="Fahkwang Bold"/>
                <a:cs typeface="Fahkwang Bold"/>
                <a:sym typeface="Fahkwang Bold"/>
              </a:rPr>
              <a:t>VEDERE: https://vlbi-40.ira.inaf.it/travel-info/</a:t>
            </a:r>
          </a:p>
        </p:txBody>
      </p:sp>
      <p:sp>
        <p:nvSpPr>
          <p:cNvPr name="Freeform 20" id="20">
            <a:hlinkClick r:id="rId15"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21" id="21">
            <a:hlinkClick r:id="rId16"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22" id="22"/>
          <p:cNvSpPr txBox="true"/>
          <p:nvPr/>
        </p:nvSpPr>
        <p:spPr>
          <a:xfrm rot="0">
            <a:off x="6412835" y="783893"/>
            <a:ext cx="4960888" cy="1146176"/>
          </a:xfrm>
          <a:prstGeom prst="rect">
            <a:avLst/>
          </a:prstGeom>
        </p:spPr>
        <p:txBody>
          <a:bodyPr anchor="t" rtlCol="false" tIns="0" lIns="0" bIns="0" rIns="0">
            <a:spAutoFit/>
          </a:bodyPr>
          <a:lstStyle/>
          <a:p>
            <a:pPr algn="ctr" marL="0" indent="0" lvl="0">
              <a:lnSpc>
                <a:spcPts val="8000"/>
              </a:lnSpc>
              <a:spcBef>
                <a:spcPct val="0"/>
              </a:spcBef>
            </a:pPr>
            <a:r>
              <a:rPr lang="en-US" sz="8000">
                <a:solidFill>
                  <a:srgbClr val="FFFFFF"/>
                </a:solidFill>
                <a:latin typeface="Maharlika"/>
                <a:ea typeface="Maharlika"/>
                <a:cs typeface="Maharlika"/>
                <a:sym typeface="Maharlika"/>
              </a:rPr>
              <a:t>D</a:t>
            </a:r>
            <a:r>
              <a:rPr lang="en-US" sz="8000" strike="noStrike" u="none">
                <a:solidFill>
                  <a:srgbClr val="FFFFFF"/>
                </a:solidFill>
                <a:latin typeface="Maharlika"/>
                <a:ea typeface="Maharlika"/>
                <a:cs typeface="Maharlika"/>
                <a:sym typeface="Maharlika"/>
              </a:rPr>
              <a:t>irections</a:t>
            </a:r>
          </a:p>
        </p:txBody>
      </p:sp>
      <p:sp>
        <p:nvSpPr>
          <p:cNvPr name="TextBox 23" id="23"/>
          <p:cNvSpPr txBox="true"/>
          <p:nvPr/>
        </p:nvSpPr>
        <p:spPr>
          <a:xfrm rot="0">
            <a:off x="902175" y="1636699"/>
            <a:ext cx="16872277" cy="577215"/>
          </a:xfrm>
          <a:prstGeom prst="rect">
            <a:avLst/>
          </a:prstGeom>
        </p:spPr>
        <p:txBody>
          <a:bodyPr anchor="t" rtlCol="false" tIns="0" lIns="0" bIns="0" rIns="0">
            <a:spAutoFit/>
          </a:bodyPr>
          <a:lstStyle/>
          <a:p>
            <a:pPr algn="ctr">
              <a:lnSpc>
                <a:spcPts val="2340"/>
              </a:lnSpc>
              <a:spcBef>
                <a:spcPct val="0"/>
              </a:spcBef>
            </a:pPr>
            <a:r>
              <a:rPr lang="en-US" sz="1800">
                <a:solidFill>
                  <a:srgbClr val="000000"/>
                </a:solidFill>
                <a:latin typeface="Fahkwang Extra-Light"/>
                <a:ea typeface="Fahkwang Extra-Light"/>
                <a:cs typeface="Fahkwang Extra-Light"/>
                <a:sym typeface="Fahkwang Extra-Light"/>
              </a:rPr>
              <a:t>The street address is Via Piero Gobetti, 101, 40129 Bologna (the link will take you to the location on google maps). Detailed instructions on how to reach the conference venue can also be consulted here (including bus, train and taxi information from /to the Airport and train station).</a:t>
            </a:r>
          </a:p>
        </p:txBody>
      </p:sp>
      <p:sp>
        <p:nvSpPr>
          <p:cNvPr name="TextBox 24" id="24"/>
          <p:cNvSpPr txBox="true"/>
          <p:nvPr/>
        </p:nvSpPr>
        <p:spPr>
          <a:xfrm rot="0">
            <a:off x="902175" y="2569106"/>
            <a:ext cx="16230600" cy="709618"/>
          </a:xfrm>
          <a:prstGeom prst="rect">
            <a:avLst/>
          </a:prstGeom>
        </p:spPr>
        <p:txBody>
          <a:bodyPr anchor="t" rtlCol="false" tIns="0" lIns="0" bIns="0" rIns="0">
            <a:spAutoFit/>
          </a:bodyPr>
          <a:lstStyle/>
          <a:p>
            <a:pPr algn="ctr">
              <a:lnSpc>
                <a:spcPts val="2887"/>
              </a:lnSpc>
              <a:spcBef>
                <a:spcPct val="0"/>
              </a:spcBef>
            </a:pPr>
            <a:r>
              <a:rPr lang="en-US" sz="2062">
                <a:solidFill>
                  <a:srgbClr val="000000"/>
                </a:solidFill>
                <a:latin typeface="Fahkwang Extra-Light"/>
                <a:ea typeface="Fahkwang Extra-Light"/>
                <a:cs typeface="Fahkwang Extra-Light"/>
                <a:sym typeface="Fahkwang Extra-Light"/>
              </a:rPr>
              <a:t>The nearest airport to CNR is Aeroporto “G. Marconi”, which is located approximately 10 km from the city center of Bologna. The airport is connected to the main train station Bologna Centrale via the “Marconi express” electric train (more information here).</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5399991">
            <a:off x="4000476" y="-4000513"/>
            <a:ext cx="10287047" cy="18288027"/>
          </a:xfrm>
          <a:custGeom>
            <a:avLst/>
            <a:gdLst/>
            <a:ahLst/>
            <a:cxnLst/>
            <a:rect r="r" b="b" t="t" l="l"/>
            <a:pathLst>
              <a:path h="18288027" w="10287047">
                <a:moveTo>
                  <a:pt x="10287048" y="18288000"/>
                </a:moveTo>
                <a:lnTo>
                  <a:pt x="10287000" y="0"/>
                </a:lnTo>
                <a:lnTo>
                  <a:pt x="0" y="26"/>
                </a:lnTo>
                <a:lnTo>
                  <a:pt x="48" y="18288026"/>
                </a:lnTo>
                <a:lnTo>
                  <a:pt x="10287048" y="18288000"/>
                </a:lnTo>
                <a:close/>
              </a:path>
            </a:pathLst>
          </a:custGeom>
          <a:blipFill>
            <a:blip r:embed="rId2"/>
            <a:stretch>
              <a:fillRect l="-38851" t="0" r="-38851" b="0"/>
            </a:stretch>
          </a:blipFill>
        </p:spPr>
      </p:sp>
      <p:grpSp>
        <p:nvGrpSpPr>
          <p:cNvPr name="Group 3" id="3"/>
          <p:cNvGrpSpPr/>
          <p:nvPr/>
        </p:nvGrpSpPr>
        <p:grpSpPr>
          <a:xfrm rot="0">
            <a:off x="8115300" y="828223"/>
            <a:ext cx="9144000" cy="8430077"/>
            <a:chOff x="0" y="0"/>
            <a:chExt cx="6186311" cy="5703311"/>
          </a:xfrm>
        </p:grpSpPr>
        <p:sp>
          <p:nvSpPr>
            <p:cNvPr name="Freeform 4" id="4"/>
            <p:cNvSpPr/>
            <p:nvPr/>
          </p:nvSpPr>
          <p:spPr>
            <a:xfrm flipH="false" flipV="false" rot="0">
              <a:off x="0" y="0"/>
              <a:ext cx="6186311" cy="5703312"/>
            </a:xfrm>
            <a:custGeom>
              <a:avLst/>
              <a:gdLst/>
              <a:ahLst/>
              <a:cxnLst/>
              <a:rect r="r" b="b" t="t" l="l"/>
              <a:pathLst>
                <a:path h="5703312" w="6186311">
                  <a:moveTo>
                    <a:pt x="0" y="0"/>
                  </a:moveTo>
                  <a:lnTo>
                    <a:pt x="6186311" y="0"/>
                  </a:lnTo>
                  <a:lnTo>
                    <a:pt x="6186311" y="5703312"/>
                  </a:lnTo>
                  <a:lnTo>
                    <a:pt x="0" y="5703312"/>
                  </a:lnTo>
                  <a:close/>
                </a:path>
              </a:pathLst>
            </a:custGeom>
            <a:solidFill>
              <a:srgbClr val="FFFFFF">
                <a:alpha val="25882"/>
              </a:srgbClr>
            </a:solidFill>
          </p:spPr>
        </p:sp>
      </p:grpSp>
      <p:sp>
        <p:nvSpPr>
          <p:cNvPr name="Freeform 5" id="5"/>
          <p:cNvSpPr/>
          <p:nvPr/>
        </p:nvSpPr>
        <p:spPr>
          <a:xfrm flipH="false" flipV="false" rot="0">
            <a:off x="568377" y="540474"/>
            <a:ext cx="3226226" cy="2117211"/>
          </a:xfrm>
          <a:custGeom>
            <a:avLst/>
            <a:gdLst/>
            <a:ahLst/>
            <a:cxnLst/>
            <a:rect r="r" b="b" t="t" l="l"/>
            <a:pathLst>
              <a:path h="2117211" w="3226226">
                <a:moveTo>
                  <a:pt x="0" y="0"/>
                </a:moveTo>
                <a:lnTo>
                  <a:pt x="3226226" y="0"/>
                </a:lnTo>
                <a:lnTo>
                  <a:pt x="3226226" y="2117211"/>
                </a:lnTo>
                <a:lnTo>
                  <a:pt x="0" y="2117211"/>
                </a:lnTo>
                <a:lnTo>
                  <a:pt x="0" y="0"/>
                </a:lnTo>
                <a:close/>
              </a:path>
            </a:pathLst>
          </a:custGeom>
          <a:blipFill>
            <a:blip r:embed="rId3"/>
            <a:stretch>
              <a:fillRect l="0" t="0" r="0" b="0"/>
            </a:stretch>
          </a:blipFill>
        </p:spPr>
      </p:sp>
      <p:sp>
        <p:nvSpPr>
          <p:cNvPr name="Freeform 6" id="6"/>
          <p:cNvSpPr/>
          <p:nvPr/>
        </p:nvSpPr>
        <p:spPr>
          <a:xfrm flipH="false" flipV="false" rot="0">
            <a:off x="8302877" y="2230163"/>
            <a:ext cx="8746782" cy="6001300"/>
          </a:xfrm>
          <a:custGeom>
            <a:avLst/>
            <a:gdLst/>
            <a:ahLst/>
            <a:cxnLst/>
            <a:rect r="r" b="b" t="t" l="l"/>
            <a:pathLst>
              <a:path h="6001300" w="8746782">
                <a:moveTo>
                  <a:pt x="0" y="0"/>
                </a:moveTo>
                <a:lnTo>
                  <a:pt x="8746782" y="0"/>
                </a:lnTo>
                <a:lnTo>
                  <a:pt x="8746782" y="6001300"/>
                </a:lnTo>
                <a:lnTo>
                  <a:pt x="0" y="6001300"/>
                </a:lnTo>
                <a:lnTo>
                  <a:pt x="0" y="0"/>
                </a:lnTo>
                <a:close/>
              </a:path>
            </a:pathLst>
          </a:custGeom>
          <a:blipFill>
            <a:blip r:embed="rId4"/>
            <a:stretch>
              <a:fillRect l="-917" t="0" r="-917" b="0"/>
            </a:stretch>
          </a:blipFill>
        </p:spPr>
      </p:sp>
      <p:sp>
        <p:nvSpPr>
          <p:cNvPr name="TextBox 7" id="7"/>
          <p:cNvSpPr txBox="true"/>
          <p:nvPr/>
        </p:nvSpPr>
        <p:spPr>
          <a:xfrm rot="0">
            <a:off x="711545" y="2220638"/>
            <a:ext cx="4749275" cy="2180908"/>
          </a:xfrm>
          <a:prstGeom prst="rect">
            <a:avLst/>
          </a:prstGeom>
        </p:spPr>
        <p:txBody>
          <a:bodyPr anchor="t" rtlCol="false" tIns="0" lIns="0" bIns="0" rIns="0">
            <a:spAutoFit/>
          </a:bodyPr>
          <a:lstStyle/>
          <a:p>
            <a:pPr algn="l" marL="0" indent="0" lvl="0">
              <a:lnSpc>
                <a:spcPts val="8222"/>
              </a:lnSpc>
            </a:pPr>
            <a:r>
              <a:rPr lang="en-US" sz="7475">
                <a:solidFill>
                  <a:srgbClr val="FFFFFF"/>
                </a:solidFill>
                <a:latin typeface="Maharlika"/>
                <a:ea typeface="Maharlika"/>
                <a:cs typeface="Maharlika"/>
                <a:sym typeface="Maharlika"/>
              </a:rPr>
              <a:t>sede di Medicina</a:t>
            </a:r>
          </a:p>
        </p:txBody>
      </p:sp>
      <p:grpSp>
        <p:nvGrpSpPr>
          <p:cNvPr name="Group 8" id="8"/>
          <p:cNvGrpSpPr/>
          <p:nvPr/>
        </p:nvGrpSpPr>
        <p:grpSpPr>
          <a:xfrm rot="0">
            <a:off x="798110" y="5143500"/>
            <a:ext cx="6448410" cy="2890461"/>
            <a:chOff x="0" y="0"/>
            <a:chExt cx="8597879" cy="3853948"/>
          </a:xfrm>
        </p:grpSpPr>
        <p:sp>
          <p:nvSpPr>
            <p:cNvPr name="Freeform 9" id="9"/>
            <p:cNvSpPr/>
            <p:nvPr/>
          </p:nvSpPr>
          <p:spPr>
            <a:xfrm flipH="false" flipV="false" rot="0">
              <a:off x="33753" y="1617993"/>
              <a:ext cx="752505" cy="752505"/>
            </a:xfrm>
            <a:custGeom>
              <a:avLst/>
              <a:gdLst/>
              <a:ahLst/>
              <a:cxnLst/>
              <a:rect r="r" b="b" t="t" l="l"/>
              <a:pathLst>
                <a:path h="752505" w="752505">
                  <a:moveTo>
                    <a:pt x="0" y="0"/>
                  </a:moveTo>
                  <a:lnTo>
                    <a:pt x="752505" y="0"/>
                  </a:lnTo>
                  <a:lnTo>
                    <a:pt x="752505" y="752505"/>
                  </a:lnTo>
                  <a:lnTo>
                    <a:pt x="0" y="75250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0" id="10"/>
            <p:cNvSpPr/>
            <p:nvPr/>
          </p:nvSpPr>
          <p:spPr>
            <a:xfrm flipH="false" flipV="false" rot="0">
              <a:off x="0" y="67038"/>
              <a:ext cx="752505" cy="752505"/>
            </a:xfrm>
            <a:custGeom>
              <a:avLst/>
              <a:gdLst/>
              <a:ahLst/>
              <a:cxnLst/>
              <a:rect r="r" b="b" t="t" l="l"/>
              <a:pathLst>
                <a:path h="752505" w="752505">
                  <a:moveTo>
                    <a:pt x="0" y="0"/>
                  </a:moveTo>
                  <a:lnTo>
                    <a:pt x="752505" y="0"/>
                  </a:lnTo>
                  <a:lnTo>
                    <a:pt x="752505" y="752504"/>
                  </a:lnTo>
                  <a:lnTo>
                    <a:pt x="0" y="75250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1" id="11"/>
            <p:cNvSpPr/>
            <p:nvPr/>
          </p:nvSpPr>
          <p:spPr>
            <a:xfrm flipH="false" flipV="false" rot="0">
              <a:off x="67506" y="3168949"/>
              <a:ext cx="684999" cy="684999"/>
            </a:xfrm>
            <a:custGeom>
              <a:avLst/>
              <a:gdLst/>
              <a:ahLst/>
              <a:cxnLst/>
              <a:rect r="r" b="b" t="t" l="l"/>
              <a:pathLst>
                <a:path h="684999" w="684999">
                  <a:moveTo>
                    <a:pt x="0" y="0"/>
                  </a:moveTo>
                  <a:lnTo>
                    <a:pt x="684999" y="0"/>
                  </a:lnTo>
                  <a:lnTo>
                    <a:pt x="684999" y="684999"/>
                  </a:lnTo>
                  <a:lnTo>
                    <a:pt x="0" y="68499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2" id="12"/>
            <p:cNvSpPr txBox="true"/>
            <p:nvPr/>
          </p:nvSpPr>
          <p:spPr>
            <a:xfrm rot="0">
              <a:off x="1187383" y="-38100"/>
              <a:ext cx="7410496" cy="937330"/>
            </a:xfrm>
            <a:prstGeom prst="rect">
              <a:avLst/>
            </a:prstGeom>
          </p:spPr>
          <p:txBody>
            <a:bodyPr anchor="t" rtlCol="false" tIns="0" lIns="0" bIns="0" rIns="0">
              <a:spAutoFit/>
            </a:bodyPr>
            <a:lstStyle/>
            <a:p>
              <a:pPr algn="l">
                <a:lnSpc>
                  <a:spcPts val="2887"/>
                </a:lnSpc>
              </a:pPr>
              <a:r>
                <a:rPr lang="en-US" sz="2062">
                  <a:solidFill>
                    <a:srgbClr val="FFFFFF"/>
                  </a:solidFill>
                  <a:latin typeface="Fahkwang Extra-Light"/>
                  <a:ea typeface="Fahkwang Extra-Light"/>
                  <a:cs typeface="Fahkwang Extra-Light"/>
                  <a:sym typeface="Fahkwang Extra-Light"/>
                </a:rPr>
                <a:t>Stazione Radioastronomica Medicina</a:t>
              </a:r>
            </a:p>
            <a:p>
              <a:pPr algn="l">
                <a:lnSpc>
                  <a:spcPts val="2887"/>
                </a:lnSpc>
              </a:pPr>
              <a:r>
                <a:rPr lang="en-US" sz="2062">
                  <a:solidFill>
                    <a:srgbClr val="FFFFFF"/>
                  </a:solidFill>
                  <a:latin typeface="Fahkwang Extra-Light"/>
                  <a:ea typeface="Fahkwang Extra-Light"/>
                  <a:cs typeface="Fahkwang Extra-Light"/>
                  <a:sym typeface="Fahkwang Extra-Light"/>
                </a:rPr>
                <a:t>Via Fiorentina 3513  – 40059 Medicina (BO)</a:t>
              </a:r>
            </a:p>
          </p:txBody>
        </p:sp>
        <p:sp>
          <p:nvSpPr>
            <p:cNvPr name="TextBox 13" id="13"/>
            <p:cNvSpPr txBox="true"/>
            <p:nvPr/>
          </p:nvSpPr>
          <p:spPr>
            <a:xfrm rot="0">
              <a:off x="1187383" y="3241942"/>
              <a:ext cx="2932387" cy="397870"/>
            </a:xfrm>
            <a:prstGeom prst="rect">
              <a:avLst/>
            </a:prstGeom>
          </p:spPr>
          <p:txBody>
            <a:bodyPr anchor="t" rtlCol="false" tIns="0" lIns="0" bIns="0" rIns="0">
              <a:spAutoFit/>
            </a:bodyPr>
            <a:lstStyle/>
            <a:p>
              <a:pPr algn="ctr">
                <a:lnSpc>
                  <a:spcPts val="2598"/>
                </a:lnSpc>
                <a:spcBef>
                  <a:spcPct val="0"/>
                </a:spcBef>
              </a:pPr>
              <a:r>
                <a:rPr lang="en-US" sz="1856">
                  <a:solidFill>
                    <a:srgbClr val="FFFFFF"/>
                  </a:solidFill>
                  <a:latin typeface="Fahkwang Extra-Light"/>
                  <a:ea typeface="Fahkwang Extra-Light"/>
                  <a:cs typeface="Fahkwang Extra-Light"/>
                  <a:sym typeface="Fahkwang Extra-Light"/>
                </a:rPr>
                <a:t>+39 051 6965811</a:t>
              </a:r>
            </a:p>
          </p:txBody>
        </p:sp>
        <p:sp>
          <p:nvSpPr>
            <p:cNvPr name="TextBox 14" id="14"/>
            <p:cNvSpPr txBox="true"/>
            <p:nvPr/>
          </p:nvSpPr>
          <p:spPr>
            <a:xfrm rot="0">
              <a:off x="1187383" y="1748799"/>
              <a:ext cx="2932387" cy="452793"/>
            </a:xfrm>
            <a:prstGeom prst="rect">
              <a:avLst/>
            </a:prstGeom>
          </p:spPr>
          <p:txBody>
            <a:bodyPr anchor="t" rtlCol="false" tIns="0" lIns="0" bIns="0" rIns="0">
              <a:spAutoFit/>
            </a:bodyPr>
            <a:lstStyle/>
            <a:p>
              <a:pPr algn="ctr">
                <a:lnSpc>
                  <a:spcPts val="2887"/>
                </a:lnSpc>
                <a:spcBef>
                  <a:spcPct val="0"/>
                </a:spcBef>
              </a:pPr>
              <a:r>
                <a:rPr lang="en-US" sz="2062" u="sng">
                  <a:solidFill>
                    <a:srgbClr val="FFFFFF"/>
                  </a:solidFill>
                  <a:latin typeface="Fahkwang Extra-Light"/>
                  <a:ea typeface="Fahkwang Extra-Light"/>
                  <a:cs typeface="Fahkwang Extra-Light"/>
                  <a:sym typeface="Fahkwang Extra-Light"/>
                  <a:hlinkClick r:id="rId11" tooltip="mailto:ammin@ira.inaf.it"/>
                </a:rPr>
                <a:t>ammin@ira.inaf.it</a:t>
              </a:r>
            </a:p>
          </p:txBody>
        </p:sp>
      </p:grpSp>
      <p:sp>
        <p:nvSpPr>
          <p:cNvPr name="Freeform 15" id="15">
            <a:hlinkClick r:id="rId14"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6" id="16">
            <a:hlinkClick r:id="rId15"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5399991">
            <a:off x="4000476" y="-4000513"/>
            <a:ext cx="10287047" cy="18288027"/>
          </a:xfrm>
          <a:custGeom>
            <a:avLst/>
            <a:gdLst/>
            <a:ahLst/>
            <a:cxnLst/>
            <a:rect r="r" b="b" t="t" l="l"/>
            <a:pathLst>
              <a:path h="18288027" w="10287047">
                <a:moveTo>
                  <a:pt x="10287048" y="18288000"/>
                </a:moveTo>
                <a:lnTo>
                  <a:pt x="10287000" y="0"/>
                </a:lnTo>
                <a:lnTo>
                  <a:pt x="0" y="26"/>
                </a:lnTo>
                <a:lnTo>
                  <a:pt x="48" y="18288026"/>
                </a:lnTo>
                <a:lnTo>
                  <a:pt x="10287048" y="18288000"/>
                </a:lnTo>
                <a:close/>
              </a:path>
            </a:pathLst>
          </a:custGeom>
          <a:blipFill>
            <a:blip r:embed="rId2"/>
            <a:stretch>
              <a:fillRect l="-38851" t="0" r="-38851" b="0"/>
            </a:stretch>
          </a:blipFill>
        </p:spPr>
      </p:sp>
      <p:grpSp>
        <p:nvGrpSpPr>
          <p:cNvPr name="Group 3" id="3"/>
          <p:cNvGrpSpPr/>
          <p:nvPr/>
        </p:nvGrpSpPr>
        <p:grpSpPr>
          <a:xfrm rot="0">
            <a:off x="8115300" y="828223"/>
            <a:ext cx="9144000" cy="8430077"/>
            <a:chOff x="0" y="0"/>
            <a:chExt cx="6186311" cy="5703311"/>
          </a:xfrm>
        </p:grpSpPr>
        <p:sp>
          <p:nvSpPr>
            <p:cNvPr name="Freeform 4" id="4"/>
            <p:cNvSpPr/>
            <p:nvPr/>
          </p:nvSpPr>
          <p:spPr>
            <a:xfrm flipH="false" flipV="false" rot="0">
              <a:off x="0" y="0"/>
              <a:ext cx="6186311" cy="5703312"/>
            </a:xfrm>
            <a:custGeom>
              <a:avLst/>
              <a:gdLst/>
              <a:ahLst/>
              <a:cxnLst/>
              <a:rect r="r" b="b" t="t" l="l"/>
              <a:pathLst>
                <a:path h="5703312" w="6186311">
                  <a:moveTo>
                    <a:pt x="0" y="0"/>
                  </a:moveTo>
                  <a:lnTo>
                    <a:pt x="6186311" y="0"/>
                  </a:lnTo>
                  <a:lnTo>
                    <a:pt x="6186311" y="5703312"/>
                  </a:lnTo>
                  <a:lnTo>
                    <a:pt x="0" y="5703312"/>
                  </a:lnTo>
                  <a:close/>
                </a:path>
              </a:pathLst>
            </a:custGeom>
            <a:solidFill>
              <a:srgbClr val="FFFFFF">
                <a:alpha val="25882"/>
              </a:srgbClr>
            </a:solidFill>
          </p:spPr>
        </p:sp>
      </p:grpSp>
      <p:sp>
        <p:nvSpPr>
          <p:cNvPr name="Freeform 5" id="5"/>
          <p:cNvSpPr/>
          <p:nvPr/>
        </p:nvSpPr>
        <p:spPr>
          <a:xfrm flipH="false" flipV="false" rot="0">
            <a:off x="8303304" y="2288039"/>
            <a:ext cx="8760564" cy="5581126"/>
          </a:xfrm>
          <a:custGeom>
            <a:avLst/>
            <a:gdLst/>
            <a:ahLst/>
            <a:cxnLst/>
            <a:rect r="r" b="b" t="t" l="l"/>
            <a:pathLst>
              <a:path h="5581126" w="8760564">
                <a:moveTo>
                  <a:pt x="0" y="0"/>
                </a:moveTo>
                <a:lnTo>
                  <a:pt x="8760564" y="0"/>
                </a:lnTo>
                <a:lnTo>
                  <a:pt x="8760564" y="5581126"/>
                </a:lnTo>
                <a:lnTo>
                  <a:pt x="0" y="5581126"/>
                </a:lnTo>
                <a:lnTo>
                  <a:pt x="0" y="0"/>
                </a:lnTo>
                <a:close/>
              </a:path>
            </a:pathLst>
          </a:custGeom>
          <a:blipFill>
            <a:blip r:embed="rId3"/>
            <a:stretch>
              <a:fillRect l="0" t="-2289" r="0" b="-2289"/>
            </a:stretch>
          </a:blipFill>
        </p:spPr>
      </p:sp>
      <p:grpSp>
        <p:nvGrpSpPr>
          <p:cNvPr name="Group 6" id="6"/>
          <p:cNvGrpSpPr/>
          <p:nvPr/>
        </p:nvGrpSpPr>
        <p:grpSpPr>
          <a:xfrm rot="0">
            <a:off x="1028700" y="4994014"/>
            <a:ext cx="6567390" cy="3128847"/>
            <a:chOff x="0" y="0"/>
            <a:chExt cx="8756520" cy="4171796"/>
          </a:xfrm>
        </p:grpSpPr>
        <p:sp>
          <p:nvSpPr>
            <p:cNvPr name="Freeform 7" id="7"/>
            <p:cNvSpPr/>
            <p:nvPr/>
          </p:nvSpPr>
          <p:spPr>
            <a:xfrm flipH="false" flipV="false" rot="0">
              <a:off x="0" y="1894585"/>
              <a:ext cx="766389" cy="766389"/>
            </a:xfrm>
            <a:custGeom>
              <a:avLst/>
              <a:gdLst/>
              <a:ahLst/>
              <a:cxnLst/>
              <a:rect r="r" b="b" t="t" l="l"/>
              <a:pathLst>
                <a:path h="766389" w="766389">
                  <a:moveTo>
                    <a:pt x="0" y="0"/>
                  </a:moveTo>
                  <a:lnTo>
                    <a:pt x="766389" y="0"/>
                  </a:lnTo>
                  <a:lnTo>
                    <a:pt x="766389" y="766390"/>
                  </a:lnTo>
                  <a:lnTo>
                    <a:pt x="0" y="76639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0">
              <a:off x="0" y="315013"/>
              <a:ext cx="766389" cy="766389"/>
            </a:xfrm>
            <a:custGeom>
              <a:avLst/>
              <a:gdLst/>
              <a:ahLst/>
              <a:cxnLst/>
              <a:rect r="r" b="b" t="t" l="l"/>
              <a:pathLst>
                <a:path h="766389" w="766389">
                  <a:moveTo>
                    <a:pt x="0" y="0"/>
                  </a:moveTo>
                  <a:lnTo>
                    <a:pt x="766389" y="0"/>
                  </a:lnTo>
                  <a:lnTo>
                    <a:pt x="766389" y="766389"/>
                  </a:lnTo>
                  <a:lnTo>
                    <a:pt x="0" y="76638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34376" y="3474158"/>
              <a:ext cx="697638" cy="697638"/>
            </a:xfrm>
            <a:custGeom>
              <a:avLst/>
              <a:gdLst/>
              <a:ahLst/>
              <a:cxnLst/>
              <a:rect r="r" b="b" t="t" l="l"/>
              <a:pathLst>
                <a:path h="697638" w="697638">
                  <a:moveTo>
                    <a:pt x="0" y="0"/>
                  </a:moveTo>
                  <a:lnTo>
                    <a:pt x="697638" y="0"/>
                  </a:lnTo>
                  <a:lnTo>
                    <a:pt x="697638" y="697638"/>
                  </a:lnTo>
                  <a:lnTo>
                    <a:pt x="0" y="69763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0" id="10"/>
            <p:cNvSpPr txBox="true"/>
            <p:nvPr/>
          </p:nvSpPr>
          <p:spPr>
            <a:xfrm rot="0">
              <a:off x="1209292" y="-38100"/>
              <a:ext cx="7547228" cy="1447398"/>
            </a:xfrm>
            <a:prstGeom prst="rect">
              <a:avLst/>
            </a:prstGeom>
          </p:spPr>
          <p:txBody>
            <a:bodyPr anchor="t" rtlCol="false" tIns="0" lIns="0" bIns="0" rIns="0">
              <a:spAutoFit/>
            </a:bodyPr>
            <a:lstStyle/>
            <a:p>
              <a:pPr algn="l">
                <a:lnSpc>
                  <a:spcPts val="2940"/>
                </a:lnSpc>
              </a:pPr>
              <a:r>
                <a:rPr lang="en-US" sz="2100">
                  <a:solidFill>
                    <a:srgbClr val="FFFFFF"/>
                  </a:solidFill>
                  <a:latin typeface="Fahkwang Extra-Light"/>
                  <a:ea typeface="Fahkwang Extra-Light"/>
                  <a:cs typeface="Fahkwang Extra-Light"/>
                  <a:sym typeface="Fahkwang Extra-Light"/>
                </a:rPr>
                <a:t>Stazione Radioastronomica di Noto</a:t>
              </a:r>
            </a:p>
            <a:p>
              <a:pPr algn="l">
                <a:lnSpc>
                  <a:spcPts val="2940"/>
                </a:lnSpc>
              </a:pPr>
              <a:r>
                <a:rPr lang="en-US" sz="2100">
                  <a:solidFill>
                    <a:srgbClr val="FFFFFF"/>
                  </a:solidFill>
                  <a:latin typeface="Fahkwang Extra-Light"/>
                  <a:ea typeface="Fahkwang Extra-Light"/>
                  <a:cs typeface="Fahkwang Extra-Light"/>
                  <a:sym typeface="Fahkwang Extra-Light"/>
                </a:rPr>
                <a:t>Contrada Renna Bassa - Loc. Case di Mezzo  – 96017 Noto (SR)</a:t>
              </a:r>
            </a:p>
          </p:txBody>
        </p:sp>
        <p:sp>
          <p:nvSpPr>
            <p:cNvPr name="TextBox 11" id="11"/>
            <p:cNvSpPr txBox="true"/>
            <p:nvPr/>
          </p:nvSpPr>
          <p:spPr>
            <a:xfrm rot="0">
              <a:off x="1209292" y="3549025"/>
              <a:ext cx="2986493" cy="404684"/>
            </a:xfrm>
            <a:prstGeom prst="rect">
              <a:avLst/>
            </a:prstGeom>
          </p:spPr>
          <p:txBody>
            <a:bodyPr anchor="t" rtlCol="false" tIns="0" lIns="0" bIns="0" rIns="0">
              <a:spAutoFit/>
            </a:bodyPr>
            <a:lstStyle/>
            <a:p>
              <a:pPr algn="ctr">
                <a:lnSpc>
                  <a:spcPts val="2646"/>
                </a:lnSpc>
                <a:spcBef>
                  <a:spcPct val="0"/>
                </a:spcBef>
              </a:pPr>
              <a:r>
                <a:rPr lang="en-US" sz="1890">
                  <a:solidFill>
                    <a:srgbClr val="FFFFFF"/>
                  </a:solidFill>
                  <a:latin typeface="Fahkwang Extra-Light"/>
                  <a:ea typeface="Fahkwang Extra-Light"/>
                  <a:cs typeface="Fahkwang Extra-Light"/>
                  <a:sym typeface="Fahkwang Extra-Light"/>
                </a:rPr>
                <a:t>+39 0931 824111</a:t>
              </a:r>
            </a:p>
          </p:txBody>
        </p:sp>
        <p:sp>
          <p:nvSpPr>
            <p:cNvPr name="TextBox 12" id="12"/>
            <p:cNvSpPr txBox="true"/>
            <p:nvPr/>
          </p:nvSpPr>
          <p:spPr>
            <a:xfrm rot="0">
              <a:off x="1209292" y="2028508"/>
              <a:ext cx="2986493" cy="460445"/>
            </a:xfrm>
            <a:prstGeom prst="rect">
              <a:avLst/>
            </a:prstGeom>
          </p:spPr>
          <p:txBody>
            <a:bodyPr anchor="t" rtlCol="false" tIns="0" lIns="0" bIns="0" rIns="0">
              <a:spAutoFit/>
            </a:bodyPr>
            <a:lstStyle/>
            <a:p>
              <a:pPr algn="ctr">
                <a:lnSpc>
                  <a:spcPts val="2940"/>
                </a:lnSpc>
                <a:spcBef>
                  <a:spcPct val="0"/>
                </a:spcBef>
              </a:pPr>
              <a:r>
                <a:rPr lang="en-US" sz="2100" u="sng">
                  <a:solidFill>
                    <a:srgbClr val="FFFFFF"/>
                  </a:solidFill>
                  <a:latin typeface="Fahkwang Extra-Light"/>
                  <a:ea typeface="Fahkwang Extra-Light"/>
                  <a:cs typeface="Fahkwang Extra-Light"/>
                  <a:sym typeface="Fahkwang Extra-Light"/>
                  <a:hlinkClick r:id="rId10" tooltip="mailto:ammin@ira.inaf.it"/>
                </a:rPr>
                <a:t>ammin@ira.inaf.it</a:t>
              </a:r>
            </a:p>
          </p:txBody>
        </p:sp>
      </p:grpSp>
      <p:sp>
        <p:nvSpPr>
          <p:cNvPr name="Freeform 13" id="13"/>
          <p:cNvSpPr/>
          <p:nvPr/>
        </p:nvSpPr>
        <p:spPr>
          <a:xfrm flipH="false" flipV="false" rot="0">
            <a:off x="1028700" y="1016165"/>
            <a:ext cx="1652362" cy="1637904"/>
          </a:xfrm>
          <a:custGeom>
            <a:avLst/>
            <a:gdLst/>
            <a:ahLst/>
            <a:cxnLst/>
            <a:rect r="r" b="b" t="t" l="l"/>
            <a:pathLst>
              <a:path h="1637904" w="1652362">
                <a:moveTo>
                  <a:pt x="0" y="0"/>
                </a:moveTo>
                <a:lnTo>
                  <a:pt x="1652362" y="0"/>
                </a:lnTo>
                <a:lnTo>
                  <a:pt x="1652362" y="1637904"/>
                </a:lnTo>
                <a:lnTo>
                  <a:pt x="0" y="1637904"/>
                </a:lnTo>
                <a:lnTo>
                  <a:pt x="0" y="0"/>
                </a:lnTo>
                <a:close/>
              </a:path>
            </a:pathLst>
          </a:custGeom>
          <a:blipFill>
            <a:blip r:embed="rId11"/>
            <a:stretch>
              <a:fillRect l="0" t="0" r="0" b="0"/>
            </a:stretch>
          </a:blipFill>
        </p:spPr>
      </p:sp>
      <p:sp>
        <p:nvSpPr>
          <p:cNvPr name="TextBox 14" id="14"/>
          <p:cNvSpPr txBox="true"/>
          <p:nvPr/>
        </p:nvSpPr>
        <p:spPr>
          <a:xfrm rot="0">
            <a:off x="1028700" y="2644544"/>
            <a:ext cx="6567390" cy="1142683"/>
          </a:xfrm>
          <a:prstGeom prst="rect">
            <a:avLst/>
          </a:prstGeom>
        </p:spPr>
        <p:txBody>
          <a:bodyPr anchor="t" rtlCol="false" tIns="0" lIns="0" bIns="0" rIns="0">
            <a:spAutoFit/>
          </a:bodyPr>
          <a:lstStyle/>
          <a:p>
            <a:pPr algn="l" marL="0" indent="0" lvl="0">
              <a:lnSpc>
                <a:spcPts val="8222"/>
              </a:lnSpc>
            </a:pPr>
            <a:r>
              <a:rPr lang="en-US" sz="7475">
                <a:solidFill>
                  <a:srgbClr val="FFFFFF"/>
                </a:solidFill>
                <a:latin typeface="Maharlika"/>
                <a:ea typeface="Maharlika"/>
                <a:cs typeface="Maharlika"/>
                <a:sym typeface="Maharlika"/>
              </a:rPr>
              <a:t>sede di Noto</a:t>
            </a:r>
          </a:p>
        </p:txBody>
      </p:sp>
      <p:sp>
        <p:nvSpPr>
          <p:cNvPr name="Freeform 15" id="15">
            <a:hlinkClick r:id="rId14"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6" id="16">
            <a:hlinkClick r:id="rId15"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0" t="0" r="0" b="-77851"/>
            </a:stretch>
          </a:blipFill>
        </p:spPr>
      </p:sp>
      <p:grpSp>
        <p:nvGrpSpPr>
          <p:cNvPr name="Group 3" id="3"/>
          <p:cNvGrpSpPr/>
          <p:nvPr/>
        </p:nvGrpSpPr>
        <p:grpSpPr>
          <a:xfrm rot="0">
            <a:off x="1028700" y="1028700"/>
            <a:ext cx="16230600" cy="5216085"/>
            <a:chOff x="0" y="0"/>
            <a:chExt cx="21640800" cy="6954780"/>
          </a:xfrm>
        </p:grpSpPr>
        <p:pic>
          <p:nvPicPr>
            <p:cNvPr name="Picture 4" id="4"/>
            <p:cNvPicPr>
              <a:picLocks noChangeAspect="true"/>
            </p:cNvPicPr>
            <p:nvPr/>
          </p:nvPicPr>
          <p:blipFill>
            <a:blip r:embed="rId3"/>
            <a:srcRect l="0" t="18798" r="0" b="18798"/>
            <a:stretch>
              <a:fillRect/>
            </a:stretch>
          </p:blipFill>
          <p:spPr>
            <a:xfrm flipH="false" flipV="false">
              <a:off x="0" y="0"/>
              <a:ext cx="21640800" cy="6954780"/>
            </a:xfrm>
            <a:prstGeom prst="rect">
              <a:avLst/>
            </a:prstGeom>
          </p:spPr>
        </p:pic>
      </p:grpSp>
      <p:sp>
        <p:nvSpPr>
          <p:cNvPr name="TextBox 5" id="5"/>
          <p:cNvSpPr txBox="true"/>
          <p:nvPr/>
        </p:nvSpPr>
        <p:spPr>
          <a:xfrm rot="0">
            <a:off x="1028700" y="7231303"/>
            <a:ext cx="7047834" cy="1692726"/>
          </a:xfrm>
          <a:prstGeom prst="rect">
            <a:avLst/>
          </a:prstGeom>
        </p:spPr>
        <p:txBody>
          <a:bodyPr anchor="t" rtlCol="false" tIns="0" lIns="0" bIns="0" rIns="0">
            <a:spAutoFit/>
          </a:bodyPr>
          <a:lstStyle/>
          <a:p>
            <a:pPr algn="l" marL="0" indent="0" lvl="0">
              <a:lnSpc>
                <a:spcPts val="6267"/>
              </a:lnSpc>
            </a:pPr>
            <a:r>
              <a:rPr lang="en-US" sz="6267">
                <a:solidFill>
                  <a:srgbClr val="163459"/>
                </a:solidFill>
                <a:latin typeface="Maharlika"/>
                <a:ea typeface="Maharlika"/>
                <a:cs typeface="Maharlika"/>
                <a:sym typeface="Maharlika"/>
              </a:rPr>
              <a:t>7 - Food and Drink</a:t>
            </a:r>
          </a:p>
        </p:txBody>
      </p:sp>
      <p:sp>
        <p:nvSpPr>
          <p:cNvPr name="TextBox 6" id="6"/>
          <p:cNvSpPr txBox="true"/>
          <p:nvPr/>
        </p:nvSpPr>
        <p:spPr>
          <a:xfrm rot="0">
            <a:off x="8277958" y="7107592"/>
            <a:ext cx="9153991" cy="2031365"/>
          </a:xfrm>
          <a:prstGeom prst="rect">
            <a:avLst/>
          </a:prstGeom>
        </p:spPr>
        <p:txBody>
          <a:bodyPr anchor="t" rtlCol="false" tIns="0" lIns="0" bIns="0" rIns="0">
            <a:spAutoFit/>
          </a:bodyPr>
          <a:lstStyle/>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Typical Bolognese and Italian dishes</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Local markets and grocery stores</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Recommended restaurants,</a:t>
            </a:r>
            <a:r>
              <a:rPr lang="en-US" sz="2899">
                <a:solidFill>
                  <a:srgbClr val="163459"/>
                </a:solidFill>
                <a:latin typeface="Fahkwang Extra-Light"/>
                <a:ea typeface="Fahkwang Extra-Light"/>
                <a:cs typeface="Fahkwang Extra-Light"/>
                <a:sym typeface="Fahkwang Extra-Light"/>
              </a:rPr>
              <a:t> café</a:t>
            </a:r>
            <a:r>
              <a:rPr lang="en-US" sz="2899">
                <a:solidFill>
                  <a:srgbClr val="163459"/>
                </a:solidFill>
                <a:latin typeface="Fahkwang Extra-Light"/>
                <a:ea typeface="Fahkwang Extra-Light"/>
                <a:cs typeface="Fahkwang Extra-Light"/>
                <a:sym typeface="Fahkwang Extra-Light"/>
              </a:rPr>
              <a:t>s, and trattorias</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Pr</a:t>
            </a:r>
            <a:r>
              <a:rPr lang="en-US" sz="2899">
                <a:solidFill>
                  <a:srgbClr val="163459"/>
                </a:solidFill>
                <a:latin typeface="Fahkwang Extra-Light"/>
                <a:ea typeface="Fahkwang Extra-Light"/>
                <a:cs typeface="Fahkwang Extra-Light"/>
                <a:sym typeface="Fahkwang Extra-Light"/>
              </a:rPr>
              <a:t>actical advice on meals and meal times</a:t>
            </a:r>
          </a:p>
        </p:txBody>
      </p:sp>
      <p:sp>
        <p:nvSpPr>
          <p:cNvPr name="TextBox 7" id="7"/>
          <p:cNvSpPr txBox="true"/>
          <p:nvPr/>
        </p:nvSpPr>
        <p:spPr>
          <a:xfrm rot="0">
            <a:off x="1038225"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4" action="ppaction://hlinksldjump"/>
              </a:rPr>
              <a:t>Back to index</a:t>
            </a:r>
          </a:p>
        </p:txBody>
      </p:sp>
      <p:sp>
        <p:nvSpPr>
          <p:cNvPr name="Freeform 8" id="8">
            <a:hlinkClick r:id="rId7"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a:hlinkClick r:id="rId8"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sp>
        <p:nvSpPr>
          <p:cNvPr name="Freeform 2" id="2"/>
          <p:cNvSpPr/>
          <p:nvPr/>
        </p:nvSpPr>
        <p:spPr>
          <a:xfrm flipH="false" flipV="false" rot="0">
            <a:off x="15552218" y="165451"/>
            <a:ext cx="2489020" cy="2489020"/>
          </a:xfrm>
          <a:custGeom>
            <a:avLst/>
            <a:gdLst/>
            <a:ahLst/>
            <a:cxnLst/>
            <a:rect r="r" b="b" t="t" l="l"/>
            <a:pathLst>
              <a:path h="2489020" w="2489020">
                <a:moveTo>
                  <a:pt x="0" y="0"/>
                </a:moveTo>
                <a:lnTo>
                  <a:pt x="2489020" y="0"/>
                </a:lnTo>
                <a:lnTo>
                  <a:pt x="2489020" y="2489020"/>
                </a:lnTo>
                <a:lnTo>
                  <a:pt x="0" y="248902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a:hlinkClick r:id="rId6"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a:hlinkClick r:id="rId7"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7323923" y="3055872"/>
            <a:ext cx="9254260" cy="6197600"/>
          </a:xfrm>
          <a:prstGeom prst="rect">
            <a:avLst/>
          </a:prstGeom>
        </p:spPr>
        <p:txBody>
          <a:bodyPr anchor="t" rtlCol="false" tIns="0" lIns="0" bIns="0" rIns="0">
            <a:spAutoFit/>
          </a:bodyPr>
          <a:lstStyle/>
          <a:p>
            <a:pPr algn="ctr">
              <a:lnSpc>
                <a:spcPts val="5000"/>
              </a:lnSpc>
              <a:spcBef>
                <a:spcPct val="0"/>
              </a:spcBef>
            </a:pPr>
            <a:r>
              <a:rPr lang="en-US" sz="5000">
                <a:solidFill>
                  <a:srgbClr val="FFFFFF"/>
                </a:solidFill>
                <a:latin typeface="Maharlika"/>
                <a:ea typeface="Maharlika"/>
                <a:cs typeface="Maharlika"/>
                <a:sym typeface="Maharlika"/>
              </a:rPr>
              <a:t>Restaurants &amp; places to eat near CNR</a:t>
            </a:r>
          </a:p>
          <a:p>
            <a:pPr algn="l" marL="431801" indent="-215900" lvl="1">
              <a:lnSpc>
                <a:spcPts val="3000"/>
              </a:lnSpc>
              <a:buFont typeface="Arial"/>
              <a:buChar char="•"/>
            </a:pPr>
            <a:r>
              <a:rPr lang="en-US" sz="2000">
                <a:solidFill>
                  <a:srgbClr val="FFFFFF"/>
                </a:solidFill>
                <a:latin typeface="Fahkwang"/>
                <a:ea typeface="Fahkwang"/>
                <a:cs typeface="Fahkwang"/>
                <a:sym typeface="Fahkwang"/>
              </a:rPr>
              <a:t>Trattoria Vecchio Mercato</a:t>
            </a:r>
          </a:p>
          <a:p>
            <a:pPr algn="l">
              <a:lnSpc>
                <a:spcPts val="3000"/>
              </a:lnSpc>
            </a:pPr>
            <a:r>
              <a:rPr lang="en-US" sz="2000">
                <a:solidFill>
                  <a:srgbClr val="FFFFFF"/>
                </a:solidFill>
                <a:latin typeface="Fahkwang"/>
                <a:ea typeface="Fahkwang"/>
                <a:cs typeface="Fahkwang"/>
                <a:sym typeface="Fahkwang"/>
              </a:rPr>
              <a:t> Via Piero Gobetti 49/F · cucina italiana · specializzata in piatti GLUTEN FREE. </a:t>
            </a:r>
          </a:p>
          <a:p>
            <a:pPr algn="l" marL="431801" indent="-215900" lvl="1">
              <a:lnSpc>
                <a:spcPts val="3000"/>
              </a:lnSpc>
              <a:buFont typeface="Arial"/>
              <a:buChar char="•"/>
            </a:pPr>
            <a:r>
              <a:rPr lang="en-US" sz="2000">
                <a:solidFill>
                  <a:srgbClr val="FFFFFF"/>
                </a:solidFill>
                <a:latin typeface="Fahkwang"/>
                <a:ea typeface="Fahkwang"/>
                <a:cs typeface="Fahkwang"/>
                <a:sym typeface="Fahkwang"/>
              </a:rPr>
              <a:t>Hoops Bistrot</a:t>
            </a:r>
          </a:p>
          <a:p>
            <a:pPr algn="l">
              <a:lnSpc>
                <a:spcPts val="3000"/>
              </a:lnSpc>
            </a:pPr>
            <a:r>
              <a:rPr lang="en-US" sz="2000">
                <a:solidFill>
                  <a:srgbClr val="FFFFFF"/>
                </a:solidFill>
                <a:latin typeface="Fahkwang"/>
                <a:ea typeface="Fahkwang"/>
                <a:cs typeface="Fahkwang"/>
                <a:sym typeface="Fahkwang"/>
              </a:rPr>
              <a:t> Via Piero Gobetti 91 · bistrot · ideale soprattutto per pranzo e pausa caffè.</a:t>
            </a:r>
          </a:p>
          <a:p>
            <a:pPr algn="l" marL="431801" indent="-215900" lvl="1">
              <a:lnSpc>
                <a:spcPts val="3000"/>
              </a:lnSpc>
              <a:buFont typeface="Arial"/>
              <a:buChar char="•"/>
            </a:pPr>
            <a:r>
              <a:rPr lang="en-US" sz="2000">
                <a:solidFill>
                  <a:srgbClr val="FFFFFF"/>
                </a:solidFill>
                <a:latin typeface="Fahkwang"/>
                <a:ea typeface="Fahkwang"/>
                <a:cs typeface="Fahkwang"/>
                <a:sym typeface="Fahkwang"/>
              </a:rPr>
              <a:t>Forchetta e Cuciglio</a:t>
            </a:r>
          </a:p>
          <a:p>
            <a:pPr algn="l">
              <a:lnSpc>
                <a:spcPts val="3000"/>
              </a:lnSpc>
            </a:pPr>
            <a:r>
              <a:rPr lang="en-US" sz="2000">
                <a:solidFill>
                  <a:srgbClr val="FFFFFF"/>
                </a:solidFill>
                <a:latin typeface="Fahkwang"/>
                <a:ea typeface="Fahkwang"/>
                <a:cs typeface="Fahkwang"/>
                <a:sym typeface="Fahkwang"/>
              </a:rPr>
              <a:t> Via Aristotile Fioravanti 31/C · cucina di pesce · buona opzione per una cena.</a:t>
            </a:r>
          </a:p>
          <a:p>
            <a:pPr algn="l" marL="431801" indent="-215900" lvl="1">
              <a:lnSpc>
                <a:spcPts val="3000"/>
              </a:lnSpc>
              <a:buFont typeface="Arial"/>
              <a:buChar char="•"/>
            </a:pPr>
            <a:r>
              <a:rPr lang="en-US" sz="2000">
                <a:solidFill>
                  <a:srgbClr val="FFFFFF"/>
                </a:solidFill>
                <a:latin typeface="Fahkwang"/>
                <a:ea typeface="Fahkwang"/>
                <a:cs typeface="Fahkwang"/>
                <a:sym typeface="Fahkwang"/>
              </a:rPr>
              <a:t>GustaMi</a:t>
            </a:r>
          </a:p>
          <a:p>
            <a:pPr algn="l">
              <a:lnSpc>
                <a:spcPts val="3000"/>
              </a:lnSpc>
            </a:pPr>
            <a:r>
              <a:rPr lang="en-US" sz="2000">
                <a:solidFill>
                  <a:srgbClr val="FFFFFF"/>
                </a:solidFill>
                <a:latin typeface="Fahkwang"/>
                <a:ea typeface="Fahkwang"/>
                <a:cs typeface="Fahkwang"/>
                <a:sym typeface="Fahkwang"/>
              </a:rPr>
              <a:t>Via Aristotile Fioravanti 5/B · pizzeria · opzione più informale.</a:t>
            </a:r>
          </a:p>
          <a:p>
            <a:pPr algn="l" marL="431801" indent="-215900" lvl="1">
              <a:lnSpc>
                <a:spcPts val="3000"/>
              </a:lnSpc>
              <a:buFont typeface="Arial"/>
              <a:buChar char="•"/>
            </a:pPr>
            <a:r>
              <a:rPr lang="en-US" sz="2000">
                <a:solidFill>
                  <a:srgbClr val="FFFFFF"/>
                </a:solidFill>
                <a:latin typeface="Fahkwang"/>
                <a:ea typeface="Fahkwang"/>
                <a:cs typeface="Fahkwang"/>
                <a:sym typeface="Fahkwang"/>
              </a:rPr>
              <a:t>La Nuova Fraschetta</a:t>
            </a:r>
          </a:p>
          <a:p>
            <a:pPr algn="l">
              <a:lnSpc>
                <a:spcPts val="3000"/>
              </a:lnSpc>
            </a:pPr>
            <a:r>
              <a:rPr lang="en-US" sz="2000">
                <a:solidFill>
                  <a:srgbClr val="FFFFFF"/>
                </a:solidFill>
                <a:latin typeface="Fahkwang"/>
                <a:ea typeface="Fahkwang"/>
                <a:cs typeface="Fahkwang"/>
                <a:sym typeface="Fahkwang"/>
              </a:rPr>
              <a:t>Via Aristotile Fioravanti 53/D · cucina romana/italiana · pranzo e cena.</a:t>
            </a:r>
          </a:p>
        </p:txBody>
      </p:sp>
      <p:sp>
        <p:nvSpPr>
          <p:cNvPr name="Freeform 6" id="6"/>
          <p:cNvSpPr/>
          <p:nvPr/>
        </p:nvSpPr>
        <p:spPr>
          <a:xfrm flipH="false" flipV="false" rot="0">
            <a:off x="12577804" y="633741"/>
            <a:ext cx="2449370" cy="2020730"/>
          </a:xfrm>
          <a:custGeom>
            <a:avLst/>
            <a:gdLst/>
            <a:ahLst/>
            <a:cxnLst/>
            <a:rect r="r" b="b" t="t" l="l"/>
            <a:pathLst>
              <a:path h="2020730" w="2449370">
                <a:moveTo>
                  <a:pt x="0" y="0"/>
                </a:moveTo>
                <a:lnTo>
                  <a:pt x="2449370" y="0"/>
                </a:lnTo>
                <a:lnTo>
                  <a:pt x="2449370" y="2020730"/>
                </a:lnTo>
                <a:lnTo>
                  <a:pt x="0" y="202073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636586" y="775588"/>
            <a:ext cx="5901729" cy="3120234"/>
          </a:xfrm>
          <a:prstGeom prst="rect">
            <a:avLst/>
          </a:prstGeom>
        </p:spPr>
        <p:txBody>
          <a:bodyPr anchor="t" rtlCol="false" tIns="0" lIns="0" bIns="0" rIns="0">
            <a:spAutoFit/>
          </a:bodyPr>
          <a:lstStyle/>
          <a:p>
            <a:pPr algn="ctr">
              <a:lnSpc>
                <a:spcPts val="7000"/>
              </a:lnSpc>
              <a:spcBef>
                <a:spcPct val="0"/>
              </a:spcBef>
            </a:pPr>
            <a:r>
              <a:rPr lang="en-US" sz="5000">
                <a:solidFill>
                  <a:srgbClr val="FFFFFF"/>
                </a:solidFill>
                <a:latin typeface="Maharlika"/>
                <a:ea typeface="Maharlika"/>
                <a:cs typeface="Maharlika"/>
                <a:sym typeface="Maharlika"/>
              </a:rPr>
              <a:t>CNR canteen &amp; bar</a:t>
            </a:r>
          </a:p>
          <a:p>
            <a:pPr algn="ctr">
              <a:lnSpc>
                <a:spcPts val="2887"/>
              </a:lnSpc>
              <a:spcBef>
                <a:spcPct val="0"/>
              </a:spcBef>
            </a:pPr>
            <a:r>
              <a:rPr lang="en-US" sz="2062">
                <a:solidFill>
                  <a:srgbClr val="FFFFFF"/>
                </a:solidFill>
                <a:latin typeface="Fahkwang Extra-Light"/>
                <a:ea typeface="Fahkwang Extra-Light"/>
                <a:cs typeface="Fahkwang Extra-Light"/>
                <a:sym typeface="Fahkwang Extra-Light"/>
              </a:rPr>
              <a:t>The CNR has an on-site canteen at Via Piero Gobetti 101, open Monday to Friday from 12:00 to 14:30. </a:t>
            </a:r>
          </a:p>
          <a:p>
            <a:pPr algn="ctr">
              <a:lnSpc>
                <a:spcPts val="2887"/>
              </a:lnSpc>
              <a:spcBef>
                <a:spcPct val="0"/>
              </a:spcBef>
            </a:pPr>
          </a:p>
          <a:p>
            <a:pPr algn="ctr">
              <a:lnSpc>
                <a:spcPts val="2887"/>
              </a:lnSpc>
              <a:spcBef>
                <a:spcPct val="0"/>
              </a:spcBef>
            </a:pPr>
            <a:r>
              <a:rPr lang="en-US" sz="2062">
                <a:solidFill>
                  <a:srgbClr val="FFFFFF"/>
                </a:solidFill>
                <a:latin typeface="Fahkwang Extra-Light"/>
                <a:ea typeface="Fahkwang Extra-Light"/>
                <a:cs typeface="Fahkwang Extra-Light"/>
                <a:sym typeface="Fahkwang Extra-Light"/>
              </a:rPr>
              <a:t>The bar is open from 8:30 to 11:00 and from 12:00 to 15:30.</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0" t="0" r="0" b="-77851"/>
            </a:stretch>
          </a:blipFill>
        </p:spPr>
      </p:sp>
      <p:grpSp>
        <p:nvGrpSpPr>
          <p:cNvPr name="Group 3" id="3"/>
          <p:cNvGrpSpPr/>
          <p:nvPr/>
        </p:nvGrpSpPr>
        <p:grpSpPr>
          <a:xfrm rot="0">
            <a:off x="1028700" y="1028700"/>
            <a:ext cx="16230600" cy="5216085"/>
            <a:chOff x="0" y="0"/>
            <a:chExt cx="21640800" cy="6954780"/>
          </a:xfrm>
        </p:grpSpPr>
        <p:pic>
          <p:nvPicPr>
            <p:cNvPr name="Picture 4" id="4"/>
            <p:cNvPicPr>
              <a:picLocks noChangeAspect="true"/>
            </p:cNvPicPr>
            <p:nvPr/>
          </p:nvPicPr>
          <p:blipFill>
            <a:blip r:embed="rId3"/>
            <a:srcRect l="0" t="51673" r="0" b="0"/>
            <a:stretch>
              <a:fillRect/>
            </a:stretch>
          </p:blipFill>
          <p:spPr>
            <a:xfrm flipH="false" flipV="false">
              <a:off x="0" y="0"/>
              <a:ext cx="21640800" cy="6954780"/>
            </a:xfrm>
            <a:prstGeom prst="rect">
              <a:avLst/>
            </a:prstGeom>
          </p:spPr>
        </p:pic>
      </p:grpSp>
      <p:sp>
        <p:nvSpPr>
          <p:cNvPr name="TextBox 5" id="5"/>
          <p:cNvSpPr txBox="true"/>
          <p:nvPr/>
        </p:nvSpPr>
        <p:spPr>
          <a:xfrm rot="0">
            <a:off x="1028700" y="7231303"/>
            <a:ext cx="7047834" cy="1692726"/>
          </a:xfrm>
          <a:prstGeom prst="rect">
            <a:avLst/>
          </a:prstGeom>
        </p:spPr>
        <p:txBody>
          <a:bodyPr anchor="t" rtlCol="false" tIns="0" lIns="0" bIns="0" rIns="0">
            <a:spAutoFit/>
          </a:bodyPr>
          <a:lstStyle/>
          <a:p>
            <a:pPr algn="l" marL="0" indent="0" lvl="0">
              <a:lnSpc>
                <a:spcPts val="6267"/>
              </a:lnSpc>
            </a:pPr>
            <a:r>
              <a:rPr lang="en-US" sz="6267">
                <a:solidFill>
                  <a:srgbClr val="163459"/>
                </a:solidFill>
                <a:latin typeface="Maharlika"/>
                <a:ea typeface="Maharlika"/>
                <a:cs typeface="Maharlika"/>
                <a:sym typeface="Maharlika"/>
              </a:rPr>
              <a:t>8 - Culture and Social Life</a:t>
            </a:r>
          </a:p>
        </p:txBody>
      </p:sp>
      <p:sp>
        <p:nvSpPr>
          <p:cNvPr name="TextBox 6" id="6"/>
          <p:cNvSpPr txBox="true"/>
          <p:nvPr/>
        </p:nvSpPr>
        <p:spPr>
          <a:xfrm rot="0">
            <a:off x="8277958" y="7107592"/>
            <a:ext cx="9153991" cy="2031365"/>
          </a:xfrm>
          <a:prstGeom prst="rect">
            <a:avLst/>
          </a:prstGeom>
        </p:spPr>
        <p:txBody>
          <a:bodyPr anchor="t" rtlCol="false" tIns="0" lIns="0" bIns="0" rIns="0">
            <a:spAutoFit/>
          </a:bodyPr>
          <a:lstStyle/>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Cultural events, festivals, concerts</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Museums and points of interest</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S</a:t>
            </a:r>
            <a:r>
              <a:rPr lang="en-US" sz="2899">
                <a:solidFill>
                  <a:srgbClr val="163459"/>
                </a:solidFill>
                <a:latin typeface="Fahkwang Extra-Light"/>
                <a:ea typeface="Fahkwang Extra-Light"/>
                <a:cs typeface="Fahkwang Extra-Light"/>
                <a:sym typeface="Fahkwang Extra-Light"/>
              </a:rPr>
              <a:t>ocial life, associations, sports,</a:t>
            </a:r>
            <a:r>
              <a:rPr lang="en-US" sz="2899">
                <a:solidFill>
                  <a:srgbClr val="163459"/>
                </a:solidFill>
                <a:latin typeface="Fahkwang Extra-Light"/>
                <a:ea typeface="Fahkwang Extra-Light"/>
                <a:cs typeface="Fahkwang Extra-Light"/>
                <a:sym typeface="Fahkwang Extra-Light"/>
              </a:rPr>
              <a:t> </a:t>
            </a:r>
            <a:r>
              <a:rPr lang="en-US" sz="2899">
                <a:solidFill>
                  <a:srgbClr val="163459"/>
                </a:solidFill>
                <a:latin typeface="Fahkwang Extra-Light"/>
                <a:ea typeface="Fahkwang Extra-Light"/>
                <a:cs typeface="Fahkwang Extra-Light"/>
                <a:sym typeface="Fahkwang Extra-Light"/>
              </a:rPr>
              <a:t>and hobbies</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E</a:t>
            </a:r>
            <a:r>
              <a:rPr lang="en-US" sz="2899">
                <a:solidFill>
                  <a:srgbClr val="163459"/>
                </a:solidFill>
                <a:latin typeface="Fahkwang Extra-Light"/>
                <a:ea typeface="Fahkwang Extra-Light"/>
                <a:cs typeface="Fahkwang Extra-Light"/>
                <a:sym typeface="Fahkwang Extra-Light"/>
              </a:rPr>
              <a:t>tiquette and local customs</a:t>
            </a:r>
          </a:p>
        </p:txBody>
      </p:sp>
      <p:sp>
        <p:nvSpPr>
          <p:cNvPr name="TextBox 7" id="7"/>
          <p:cNvSpPr txBox="true"/>
          <p:nvPr/>
        </p:nvSpPr>
        <p:spPr>
          <a:xfrm rot="0">
            <a:off x="102870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4" action="ppaction://hlinksldjump"/>
              </a:rPr>
              <a:t>Back to index</a:t>
            </a:r>
          </a:p>
        </p:txBody>
      </p:sp>
      <p:sp>
        <p:nvSpPr>
          <p:cNvPr name="Freeform 8" id="8">
            <a:hlinkClick r:id="rId7"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a:hlinkClick r:id="rId8"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0" t="0" r="0" b="-77851"/>
            </a:stretch>
          </a:blipFill>
        </p:spPr>
      </p:sp>
      <p:grpSp>
        <p:nvGrpSpPr>
          <p:cNvPr name="Group 3" id="3"/>
          <p:cNvGrpSpPr/>
          <p:nvPr/>
        </p:nvGrpSpPr>
        <p:grpSpPr>
          <a:xfrm rot="0">
            <a:off x="1028700" y="1028700"/>
            <a:ext cx="16230600" cy="5216085"/>
            <a:chOff x="0" y="0"/>
            <a:chExt cx="21640800" cy="6954780"/>
          </a:xfrm>
        </p:grpSpPr>
        <p:pic>
          <p:nvPicPr>
            <p:cNvPr name="Picture 4" id="4"/>
            <p:cNvPicPr>
              <a:picLocks noChangeAspect="true"/>
            </p:cNvPicPr>
            <p:nvPr/>
          </p:nvPicPr>
          <p:blipFill>
            <a:blip r:embed="rId3"/>
            <a:srcRect l="0" t="26148" r="0" b="25615"/>
            <a:stretch>
              <a:fillRect/>
            </a:stretch>
          </p:blipFill>
          <p:spPr>
            <a:xfrm flipH="false" flipV="false">
              <a:off x="0" y="0"/>
              <a:ext cx="21640800" cy="6954780"/>
            </a:xfrm>
            <a:prstGeom prst="rect">
              <a:avLst/>
            </a:prstGeom>
          </p:spPr>
        </p:pic>
      </p:grpSp>
      <p:sp>
        <p:nvSpPr>
          <p:cNvPr name="TextBox 5" id="5"/>
          <p:cNvSpPr txBox="true"/>
          <p:nvPr/>
        </p:nvSpPr>
        <p:spPr>
          <a:xfrm rot="0">
            <a:off x="1028700" y="7626591"/>
            <a:ext cx="7047834" cy="902151"/>
          </a:xfrm>
          <a:prstGeom prst="rect">
            <a:avLst/>
          </a:prstGeom>
        </p:spPr>
        <p:txBody>
          <a:bodyPr anchor="t" rtlCol="false" tIns="0" lIns="0" bIns="0" rIns="0">
            <a:spAutoFit/>
          </a:bodyPr>
          <a:lstStyle/>
          <a:p>
            <a:pPr algn="l" marL="0" indent="0" lvl="0">
              <a:lnSpc>
                <a:spcPts val="6267"/>
              </a:lnSpc>
            </a:pPr>
            <a:r>
              <a:rPr lang="en-US" sz="6267">
                <a:solidFill>
                  <a:srgbClr val="163459"/>
                </a:solidFill>
                <a:latin typeface="Maharlika"/>
                <a:ea typeface="Maharlika"/>
                <a:cs typeface="Maharlika"/>
                <a:sym typeface="Maharlika"/>
              </a:rPr>
              <a:t>9 - Daily Life</a:t>
            </a:r>
          </a:p>
        </p:txBody>
      </p:sp>
      <p:sp>
        <p:nvSpPr>
          <p:cNvPr name="TextBox 6" id="6"/>
          <p:cNvSpPr txBox="true"/>
          <p:nvPr/>
        </p:nvSpPr>
        <p:spPr>
          <a:xfrm rot="0">
            <a:off x="8277958" y="7107592"/>
            <a:ext cx="9153991" cy="2031365"/>
          </a:xfrm>
          <a:prstGeom prst="rect">
            <a:avLst/>
          </a:prstGeom>
        </p:spPr>
        <p:txBody>
          <a:bodyPr anchor="t" rtlCol="false" tIns="0" lIns="0" bIns="0" rIns="0">
            <a:spAutoFit/>
          </a:bodyPr>
          <a:lstStyle/>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Supermarkets, shops, and local markets</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Banks, ATMs, managing bank accounts</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Post offic</a:t>
            </a:r>
            <a:r>
              <a:rPr lang="en-US" sz="2899">
                <a:solidFill>
                  <a:srgbClr val="163459"/>
                </a:solidFill>
                <a:latin typeface="Fahkwang Extra-Light"/>
                <a:ea typeface="Fahkwang Extra-Light"/>
                <a:cs typeface="Fahkwang Extra-Light"/>
                <a:sym typeface="Fahkwang Extra-Light"/>
              </a:rPr>
              <a:t>es and mailing services</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Basic norms of daily life and cultural differences</a:t>
            </a:r>
          </a:p>
        </p:txBody>
      </p:sp>
      <p:sp>
        <p:nvSpPr>
          <p:cNvPr name="TextBox 7" id="7"/>
          <p:cNvSpPr txBox="true"/>
          <p:nvPr/>
        </p:nvSpPr>
        <p:spPr>
          <a:xfrm rot="0">
            <a:off x="102870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4" action="ppaction://hlinksldjump"/>
              </a:rPr>
              <a:t>Back to index</a:t>
            </a:r>
          </a:p>
        </p:txBody>
      </p:sp>
      <p:sp>
        <p:nvSpPr>
          <p:cNvPr name="Freeform 8" id="8">
            <a:hlinkClick r:id="rId7"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a:hlinkClick r:id="rId8"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sp>
        <p:nvSpPr>
          <p:cNvPr name="Freeform 2" id="2"/>
          <p:cNvSpPr/>
          <p:nvPr/>
        </p:nvSpPr>
        <p:spPr>
          <a:xfrm flipH="false" flipV="false" rot="0">
            <a:off x="14937267" y="1873319"/>
            <a:ext cx="892939" cy="1214883"/>
          </a:xfrm>
          <a:custGeom>
            <a:avLst/>
            <a:gdLst/>
            <a:ahLst/>
            <a:cxnLst/>
            <a:rect r="r" b="b" t="t" l="l"/>
            <a:pathLst>
              <a:path h="1214883" w="892939">
                <a:moveTo>
                  <a:pt x="0" y="0"/>
                </a:moveTo>
                <a:lnTo>
                  <a:pt x="892939" y="0"/>
                </a:lnTo>
                <a:lnTo>
                  <a:pt x="892939" y="1214884"/>
                </a:lnTo>
                <a:lnTo>
                  <a:pt x="0" y="1214884"/>
                </a:lnTo>
                <a:lnTo>
                  <a:pt x="0" y="0"/>
                </a:lnTo>
                <a:close/>
              </a:path>
            </a:pathLst>
          </a:custGeom>
          <a:blipFill>
            <a:blip r:embed="rId2"/>
            <a:stretch>
              <a:fillRect l="0" t="0" r="0" b="0"/>
            </a:stretch>
          </a:blipFill>
        </p:spPr>
      </p:sp>
      <p:sp>
        <p:nvSpPr>
          <p:cNvPr name="Freeform 3" id="3"/>
          <p:cNvSpPr/>
          <p:nvPr/>
        </p:nvSpPr>
        <p:spPr>
          <a:xfrm flipH="false" flipV="false" rot="0">
            <a:off x="14742447" y="280551"/>
            <a:ext cx="3039909" cy="3494148"/>
          </a:xfrm>
          <a:custGeom>
            <a:avLst/>
            <a:gdLst/>
            <a:ahLst/>
            <a:cxnLst/>
            <a:rect r="r" b="b" t="t" l="l"/>
            <a:pathLst>
              <a:path h="3494148" w="3039909">
                <a:moveTo>
                  <a:pt x="0" y="0"/>
                </a:moveTo>
                <a:lnTo>
                  <a:pt x="3039909" y="0"/>
                </a:lnTo>
                <a:lnTo>
                  <a:pt x="3039909" y="3494148"/>
                </a:lnTo>
                <a:lnTo>
                  <a:pt x="0" y="349414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2186045" y="582690"/>
            <a:ext cx="13915910" cy="1672878"/>
            <a:chOff x="0" y="0"/>
            <a:chExt cx="18554546" cy="2230504"/>
          </a:xfrm>
        </p:grpSpPr>
        <p:sp>
          <p:nvSpPr>
            <p:cNvPr name="TextBox 5" id="5"/>
            <p:cNvSpPr txBox="true"/>
            <p:nvPr/>
          </p:nvSpPr>
          <p:spPr>
            <a:xfrm rot="0">
              <a:off x="0" y="-228600"/>
              <a:ext cx="18554546" cy="1849973"/>
            </a:xfrm>
            <a:prstGeom prst="rect">
              <a:avLst/>
            </a:prstGeom>
          </p:spPr>
          <p:txBody>
            <a:bodyPr anchor="t" rtlCol="false" tIns="0" lIns="0" bIns="0" rIns="0">
              <a:spAutoFit/>
            </a:bodyPr>
            <a:lstStyle/>
            <a:p>
              <a:pPr algn="ctr" marL="0" indent="0" lvl="0">
                <a:lnSpc>
                  <a:spcPts val="11199"/>
                </a:lnSpc>
                <a:spcBef>
                  <a:spcPct val="0"/>
                </a:spcBef>
              </a:pPr>
              <a:r>
                <a:rPr lang="en-US" sz="7999" strike="noStrike" u="none">
                  <a:solidFill>
                    <a:srgbClr val="FFFFFF"/>
                  </a:solidFill>
                  <a:latin typeface="Maharlika"/>
                  <a:ea typeface="Maharlika"/>
                  <a:cs typeface="Maharlika"/>
                  <a:sym typeface="Maharlika"/>
                </a:rPr>
                <a:t>Your local essentials</a:t>
              </a:r>
            </a:p>
          </p:txBody>
        </p:sp>
        <p:sp>
          <p:nvSpPr>
            <p:cNvPr name="TextBox 6" id="6"/>
            <p:cNvSpPr txBox="true"/>
            <p:nvPr/>
          </p:nvSpPr>
          <p:spPr>
            <a:xfrm rot="0">
              <a:off x="0" y="1692870"/>
              <a:ext cx="18554546" cy="537634"/>
            </a:xfrm>
            <a:prstGeom prst="rect">
              <a:avLst/>
            </a:prstGeom>
          </p:spPr>
          <p:txBody>
            <a:bodyPr anchor="t" rtlCol="false" tIns="0" lIns="0" bIns="0" rIns="0">
              <a:spAutoFit/>
            </a:bodyPr>
            <a:lstStyle/>
            <a:p>
              <a:pPr algn="ctr" marL="0" indent="0" lvl="0">
                <a:lnSpc>
                  <a:spcPts val="3499"/>
                </a:lnSpc>
                <a:spcBef>
                  <a:spcPct val="0"/>
                </a:spcBef>
              </a:pPr>
              <a:r>
                <a:rPr lang="en-US" sz="2499" strike="noStrike" u="none">
                  <a:solidFill>
                    <a:srgbClr val="FFFFFF"/>
                  </a:solidFill>
                  <a:latin typeface="Fahkwang"/>
                  <a:ea typeface="Fahkwang"/>
                  <a:cs typeface="Fahkwang"/>
                  <a:sym typeface="Fahkwang"/>
                </a:rPr>
                <a:t>Where to find what you need in your neighbourhood</a:t>
              </a:r>
            </a:p>
          </p:txBody>
        </p:sp>
      </p:grpSp>
      <p:sp>
        <p:nvSpPr>
          <p:cNvPr name="TextBox 7" id="7"/>
          <p:cNvSpPr txBox="true"/>
          <p:nvPr/>
        </p:nvSpPr>
        <p:spPr>
          <a:xfrm rot="0">
            <a:off x="842726" y="3078678"/>
            <a:ext cx="5308414" cy="2053590"/>
          </a:xfrm>
          <a:prstGeom prst="rect">
            <a:avLst/>
          </a:prstGeom>
        </p:spPr>
        <p:txBody>
          <a:bodyPr anchor="t" rtlCol="false" tIns="0" lIns="0" bIns="0" rIns="0">
            <a:spAutoFit/>
          </a:bodyPr>
          <a:lstStyle/>
          <a:p>
            <a:pPr algn="l" marL="0" indent="0" lvl="0">
              <a:lnSpc>
                <a:spcPts val="2340"/>
              </a:lnSpc>
              <a:spcBef>
                <a:spcPct val="0"/>
              </a:spcBef>
            </a:pPr>
            <a:r>
              <a:rPr lang="en-US" b="true" sz="1800" strike="noStrike" u="none">
                <a:solidFill>
                  <a:srgbClr val="FFFFFF"/>
                </a:solidFill>
                <a:latin typeface="Fahkwang Bold"/>
                <a:ea typeface="Fahkwang Bold"/>
                <a:cs typeface="Fahkwang Bold"/>
                <a:sym typeface="Fahkwang Bold"/>
              </a:rPr>
              <a:t>Groceries &amp; supermarkets</a:t>
            </a:r>
          </a:p>
          <a:p>
            <a:pPr algn="l" marL="0" indent="0" lvl="0">
              <a:lnSpc>
                <a:spcPts val="2340"/>
              </a:lnSpc>
              <a:spcBef>
                <a:spcPct val="0"/>
              </a:spcBef>
            </a:pPr>
            <a:r>
              <a:rPr lang="en-US" sz="1800" strike="noStrike" u="none">
                <a:solidFill>
                  <a:srgbClr val="FFFFFF"/>
                </a:solidFill>
                <a:latin typeface="Fahkwang Extra-Light"/>
                <a:ea typeface="Fahkwang Extra-Light"/>
                <a:cs typeface="Fahkwang Extra-Light"/>
                <a:sym typeface="Fahkwang Extra-Light"/>
              </a:rPr>
              <a:t>🛒 Lidl</a:t>
            </a:r>
          </a:p>
          <a:p>
            <a:pPr algn="l" marL="0" indent="0" lvl="0">
              <a:lnSpc>
                <a:spcPts val="2340"/>
              </a:lnSpc>
              <a:spcBef>
                <a:spcPct val="0"/>
              </a:spcBef>
            </a:pPr>
            <a:r>
              <a:rPr lang="en-US" sz="1800" strike="noStrike" u="none">
                <a:solidFill>
                  <a:srgbClr val="FFFFFF"/>
                </a:solidFill>
                <a:latin typeface="Fahkwang Extra-Light"/>
                <a:ea typeface="Fahkwang Extra-Light"/>
                <a:cs typeface="Fahkwang Extra-Light"/>
                <a:sym typeface="Fahkwang Extra-Light"/>
              </a:rPr>
              <a:t> Via Piero Gobetti 8 · [Website]</a:t>
            </a:r>
          </a:p>
          <a:p>
            <a:pPr algn="l" marL="0" indent="0" lvl="0">
              <a:lnSpc>
                <a:spcPts val="2340"/>
              </a:lnSpc>
              <a:spcBef>
                <a:spcPct val="0"/>
              </a:spcBef>
            </a:pPr>
            <a:r>
              <a:rPr lang="en-US" sz="1800" strike="noStrike" u="none">
                <a:solidFill>
                  <a:srgbClr val="FFFFFF"/>
                </a:solidFill>
                <a:latin typeface="Fahkwang Extra-Light"/>
                <a:ea typeface="Fahkwang Extra-Light"/>
                <a:cs typeface="Fahkwang Extra-Light"/>
                <a:sym typeface="Fahkwang Extra-Light"/>
              </a:rPr>
              <a:t>🛍️ Centro Lame</a:t>
            </a:r>
          </a:p>
          <a:p>
            <a:pPr algn="l" marL="0" indent="0" lvl="0">
              <a:lnSpc>
                <a:spcPts val="2340"/>
              </a:lnSpc>
              <a:spcBef>
                <a:spcPct val="0"/>
              </a:spcBef>
            </a:pPr>
            <a:r>
              <a:rPr lang="en-US" sz="1800" strike="noStrike" u="none">
                <a:solidFill>
                  <a:srgbClr val="FFFFFF"/>
                </a:solidFill>
                <a:latin typeface="Fahkwang Extra-Light"/>
                <a:ea typeface="Fahkwang Extra-Light"/>
                <a:cs typeface="Fahkwang Extra-Light"/>
                <a:sym typeface="Fahkwang Extra-Light"/>
              </a:rPr>
              <a:t> Via Marco Polo 3 · [Website]</a:t>
            </a:r>
          </a:p>
          <a:p>
            <a:pPr algn="l" marL="0" indent="0" lvl="0">
              <a:lnSpc>
                <a:spcPts val="2340"/>
              </a:lnSpc>
              <a:spcBef>
                <a:spcPct val="0"/>
              </a:spcBef>
            </a:pPr>
            <a:r>
              <a:rPr lang="en-US" sz="1800" strike="noStrike" u="none">
                <a:solidFill>
                  <a:srgbClr val="FFFFFF"/>
                </a:solidFill>
                <a:latin typeface="Fahkwang Extra-Light"/>
                <a:ea typeface="Fahkwang Extra-Light"/>
                <a:cs typeface="Fahkwang Extra-Light"/>
                <a:sym typeface="Fahkwang Extra-Light"/>
              </a:rPr>
              <a:t>🛍️ Centro Navile</a:t>
            </a:r>
          </a:p>
          <a:p>
            <a:pPr algn="l" marL="0" indent="0" lvl="0">
              <a:lnSpc>
                <a:spcPts val="2340"/>
              </a:lnSpc>
              <a:spcBef>
                <a:spcPct val="0"/>
              </a:spcBef>
            </a:pPr>
            <a:r>
              <a:rPr lang="en-US" sz="1800" strike="noStrike" u="none">
                <a:solidFill>
                  <a:srgbClr val="FFFFFF"/>
                </a:solidFill>
                <a:latin typeface="Fahkwang Extra-Light"/>
                <a:ea typeface="Fahkwang Extra-Light"/>
                <a:cs typeface="Fahkwang Extra-Light"/>
                <a:sym typeface="Fahkwang Extra-Light"/>
              </a:rPr>
              <a:t> Via Cristoforo Colombo 7 · [Website]</a:t>
            </a:r>
          </a:p>
        </p:txBody>
      </p:sp>
      <p:sp>
        <p:nvSpPr>
          <p:cNvPr name="Freeform 8" id="8"/>
          <p:cNvSpPr/>
          <p:nvPr/>
        </p:nvSpPr>
        <p:spPr>
          <a:xfrm flipH="false" flipV="false" rot="0">
            <a:off x="15014294" y="6920351"/>
            <a:ext cx="2496214" cy="2496214"/>
          </a:xfrm>
          <a:custGeom>
            <a:avLst/>
            <a:gdLst/>
            <a:ahLst/>
            <a:cxnLst/>
            <a:rect r="r" b="b" t="t" l="l"/>
            <a:pathLst>
              <a:path h="2496214" w="2496214">
                <a:moveTo>
                  <a:pt x="0" y="0"/>
                </a:moveTo>
                <a:lnTo>
                  <a:pt x="2496214" y="0"/>
                </a:lnTo>
                <a:lnTo>
                  <a:pt x="2496214" y="2496214"/>
                </a:lnTo>
                <a:lnTo>
                  <a:pt x="0" y="249621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sp>
        <p:nvSpPr>
          <p:cNvPr name="Freeform 2" id="2"/>
          <p:cNvSpPr/>
          <p:nvPr/>
        </p:nvSpPr>
        <p:spPr>
          <a:xfrm flipH="false" flipV="false" rot="0">
            <a:off x="13296333" y="1931048"/>
            <a:ext cx="2413573" cy="2413573"/>
          </a:xfrm>
          <a:custGeom>
            <a:avLst/>
            <a:gdLst/>
            <a:ahLst/>
            <a:cxnLst/>
            <a:rect r="r" b="b" t="t" l="l"/>
            <a:pathLst>
              <a:path h="2413573" w="2413573">
                <a:moveTo>
                  <a:pt x="0" y="0"/>
                </a:moveTo>
                <a:lnTo>
                  <a:pt x="2413573" y="0"/>
                </a:lnTo>
                <a:lnTo>
                  <a:pt x="2413573" y="2413573"/>
                </a:lnTo>
                <a:lnTo>
                  <a:pt x="0" y="241357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729987">
            <a:off x="8368624" y="4412599"/>
            <a:ext cx="6716001" cy="3919702"/>
          </a:xfrm>
          <a:custGeom>
            <a:avLst/>
            <a:gdLst/>
            <a:ahLst/>
            <a:cxnLst/>
            <a:rect r="r" b="b" t="t" l="l"/>
            <a:pathLst>
              <a:path h="3919702" w="6716001">
                <a:moveTo>
                  <a:pt x="0" y="0"/>
                </a:moveTo>
                <a:lnTo>
                  <a:pt x="6716001" y="0"/>
                </a:lnTo>
                <a:lnTo>
                  <a:pt x="6716001" y="3919702"/>
                </a:lnTo>
                <a:lnTo>
                  <a:pt x="0" y="3919702"/>
                </a:lnTo>
                <a:lnTo>
                  <a:pt x="0" y="0"/>
                </a:lnTo>
                <a:close/>
              </a:path>
            </a:pathLst>
          </a:custGeom>
          <a:blipFill>
            <a:blip r:embed="rId4">
              <a:alphaModFix amt="80000"/>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4610415" y="7759188"/>
            <a:ext cx="2641801" cy="2013272"/>
          </a:xfrm>
          <a:custGeom>
            <a:avLst/>
            <a:gdLst/>
            <a:ahLst/>
            <a:cxnLst/>
            <a:rect r="r" b="b" t="t" l="l"/>
            <a:pathLst>
              <a:path h="2013272" w="2641801">
                <a:moveTo>
                  <a:pt x="0" y="0"/>
                </a:moveTo>
                <a:lnTo>
                  <a:pt x="2641801" y="0"/>
                </a:lnTo>
                <a:lnTo>
                  <a:pt x="2641801" y="2013272"/>
                </a:lnTo>
                <a:lnTo>
                  <a:pt x="0" y="2013272"/>
                </a:lnTo>
                <a:lnTo>
                  <a:pt x="0" y="0"/>
                </a:lnTo>
                <a:close/>
              </a:path>
            </a:pathLst>
          </a:custGeom>
          <a:blipFill>
            <a:blip r:embed="rId6"/>
            <a:stretch>
              <a:fillRect l="0" t="0" r="0" b="0"/>
            </a:stretch>
          </a:blipFill>
        </p:spPr>
      </p:sp>
      <p:sp>
        <p:nvSpPr>
          <p:cNvPr name="Freeform 5" id="5"/>
          <p:cNvSpPr/>
          <p:nvPr/>
        </p:nvSpPr>
        <p:spPr>
          <a:xfrm flipH="false" flipV="false" rot="0">
            <a:off x="14610415" y="1028700"/>
            <a:ext cx="1338149" cy="1070519"/>
          </a:xfrm>
          <a:custGeom>
            <a:avLst/>
            <a:gdLst/>
            <a:ahLst/>
            <a:cxnLst/>
            <a:rect r="r" b="b" t="t" l="l"/>
            <a:pathLst>
              <a:path h="1070519" w="1338149">
                <a:moveTo>
                  <a:pt x="0" y="0"/>
                </a:moveTo>
                <a:lnTo>
                  <a:pt x="1338149" y="0"/>
                </a:lnTo>
                <a:lnTo>
                  <a:pt x="1338149" y="1070519"/>
                </a:lnTo>
                <a:lnTo>
                  <a:pt x="0" y="107051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6" id="6"/>
          <p:cNvSpPr txBox="true"/>
          <p:nvPr/>
        </p:nvSpPr>
        <p:spPr>
          <a:xfrm rot="0">
            <a:off x="892021" y="885825"/>
            <a:ext cx="13496985" cy="901702"/>
          </a:xfrm>
          <a:prstGeom prst="rect">
            <a:avLst/>
          </a:prstGeom>
        </p:spPr>
        <p:txBody>
          <a:bodyPr anchor="t" rtlCol="false" tIns="0" lIns="0" bIns="0" rIns="0">
            <a:spAutoFit/>
          </a:bodyPr>
          <a:lstStyle/>
          <a:p>
            <a:pPr algn="ctr">
              <a:lnSpc>
                <a:spcPts val="6999"/>
              </a:lnSpc>
              <a:spcBef>
                <a:spcPct val="0"/>
              </a:spcBef>
            </a:pPr>
            <a:r>
              <a:rPr lang="en-US" sz="4999">
                <a:solidFill>
                  <a:srgbClr val="FFFFFF"/>
                </a:solidFill>
                <a:latin typeface="Maharlika"/>
                <a:ea typeface="Maharlika"/>
                <a:cs typeface="Maharlika"/>
                <a:sym typeface="Maharlika"/>
              </a:rPr>
              <a:t>Quick Guide to Staying Connected in Italy</a:t>
            </a:r>
          </a:p>
        </p:txBody>
      </p:sp>
      <p:sp>
        <p:nvSpPr>
          <p:cNvPr name="Freeform 7" id="7"/>
          <p:cNvSpPr/>
          <p:nvPr/>
        </p:nvSpPr>
        <p:spPr>
          <a:xfrm flipH="true" flipV="true" rot="-10581937">
            <a:off x="341690" y="2024912"/>
            <a:ext cx="7987719" cy="4661923"/>
          </a:xfrm>
          <a:custGeom>
            <a:avLst/>
            <a:gdLst/>
            <a:ahLst/>
            <a:cxnLst/>
            <a:rect r="r" b="b" t="t" l="l"/>
            <a:pathLst>
              <a:path h="4661923" w="7987719">
                <a:moveTo>
                  <a:pt x="7987719" y="4661923"/>
                </a:moveTo>
                <a:lnTo>
                  <a:pt x="0" y="4661923"/>
                </a:lnTo>
                <a:lnTo>
                  <a:pt x="0" y="0"/>
                </a:lnTo>
                <a:lnTo>
                  <a:pt x="7987719" y="0"/>
                </a:lnTo>
                <a:lnTo>
                  <a:pt x="7987719" y="4661923"/>
                </a:lnTo>
                <a:close/>
              </a:path>
            </a:pathLst>
          </a:custGeom>
          <a:blipFill>
            <a:blip r:embed="rId4">
              <a:alphaModFix amt="80000"/>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646422" y="2637853"/>
            <a:ext cx="7124140" cy="2663869"/>
          </a:xfrm>
          <a:prstGeom prst="rect">
            <a:avLst/>
          </a:prstGeom>
        </p:spPr>
        <p:txBody>
          <a:bodyPr anchor="t" rtlCol="false" tIns="0" lIns="0" bIns="0" rIns="0">
            <a:spAutoFit/>
          </a:bodyPr>
          <a:lstStyle/>
          <a:p>
            <a:pPr algn="ctr">
              <a:lnSpc>
                <a:spcPts val="2937"/>
              </a:lnSpc>
              <a:spcBef>
                <a:spcPct val="0"/>
              </a:spcBef>
            </a:pPr>
            <a:r>
              <a:rPr lang="en-US" b="true" sz="2098">
                <a:solidFill>
                  <a:srgbClr val="FFFFFF"/>
                </a:solidFill>
                <a:latin typeface="Fahkwang Bold"/>
                <a:ea typeface="Fahkwang Bold"/>
                <a:cs typeface="Fahkwang Bold"/>
                <a:sym typeface="Fahkwang Bold"/>
              </a:rPr>
              <a:t>SIM or eSIM?</a:t>
            </a:r>
          </a:p>
          <a:p>
            <a:pPr algn="l" marL="409837" indent="-204919" lvl="1">
              <a:lnSpc>
                <a:spcPts val="2657"/>
              </a:lnSpc>
              <a:buFont typeface="Arial"/>
              <a:buChar char="•"/>
            </a:pPr>
            <a:r>
              <a:rPr lang="en-US" b="true" sz="1898">
                <a:solidFill>
                  <a:srgbClr val="FFFFFF"/>
                </a:solidFill>
                <a:latin typeface="Fahkwang Bold"/>
                <a:ea typeface="Fahkwang Bold"/>
                <a:cs typeface="Fahkwang Bold"/>
                <a:sym typeface="Fahkwang Bold"/>
              </a:rPr>
              <a:t>eSIM</a:t>
            </a:r>
            <a:r>
              <a:rPr lang="en-US" sz="1898">
                <a:solidFill>
                  <a:srgbClr val="FFFFFF"/>
                </a:solidFill>
                <a:latin typeface="Fahkwang Extra-Light"/>
                <a:ea typeface="Fahkwang Extra-Light"/>
                <a:cs typeface="Fahkwang Extra-Light"/>
                <a:sym typeface="Fahkwang Extra-Light"/>
              </a:rPr>
              <a:t>: If your phone supports it, this is the fastest option. You can activate it online through services like </a:t>
            </a:r>
            <a:r>
              <a:rPr lang="en-US" b="true" sz="1898" u="sng">
                <a:solidFill>
                  <a:srgbClr val="004AAD"/>
                </a:solidFill>
                <a:latin typeface="Fahkwang Bold"/>
                <a:ea typeface="Fahkwang Bold"/>
                <a:cs typeface="Fahkwang Bold"/>
                <a:sym typeface="Fahkwang Bold"/>
                <a:hlinkClick r:id="rId9" tooltip="https://www.airalo.com/?srsltid=AfmBOoo66l7LcSVzToW-Igf2hA0ASpYrU0bQ9uoFz_aNutNHCJxeSeSf"/>
              </a:rPr>
              <a:t>Airalo</a:t>
            </a:r>
            <a:r>
              <a:rPr lang="en-US" sz="1898">
                <a:solidFill>
                  <a:srgbClr val="FFFFFF"/>
                </a:solidFill>
                <a:latin typeface="Fahkwang Extra-Light"/>
                <a:ea typeface="Fahkwang Extra-Light"/>
                <a:cs typeface="Fahkwang Extra-Light"/>
                <a:sym typeface="Fahkwang Extra-Light"/>
              </a:rPr>
              <a:t>, </a:t>
            </a:r>
            <a:r>
              <a:rPr lang="en-US" b="true" sz="1898" u="sng">
                <a:solidFill>
                  <a:srgbClr val="004AAD"/>
                </a:solidFill>
                <a:latin typeface="Fahkwang Bold"/>
                <a:ea typeface="Fahkwang Bold"/>
                <a:cs typeface="Fahkwang Bold"/>
                <a:sym typeface="Fahkwang Bold"/>
                <a:hlinkClick r:id="rId10" tooltip="https://esim.holafly.com"/>
              </a:rPr>
              <a:t>Holafly </a:t>
            </a:r>
            <a:r>
              <a:rPr lang="en-US" sz="1898">
                <a:solidFill>
                  <a:srgbClr val="FFFFFF"/>
                </a:solidFill>
                <a:latin typeface="Fahkwang Extra-Light"/>
                <a:ea typeface="Fahkwang Extra-Light"/>
                <a:cs typeface="Fahkwang Extra-Light"/>
                <a:sym typeface="Fahkwang Extra-Light"/>
              </a:rPr>
              <a:t>or </a:t>
            </a:r>
            <a:r>
              <a:rPr lang="en-US" b="true" sz="1898" u="sng">
                <a:solidFill>
                  <a:srgbClr val="004AAD"/>
                </a:solidFill>
                <a:latin typeface="Fahkwang Bold"/>
                <a:ea typeface="Fahkwang Bold"/>
                <a:cs typeface="Fahkwang Bold"/>
                <a:sym typeface="Fahkwang Bold"/>
                <a:hlinkClick r:id="rId11" tooltip="https://www.getnomad.app/en"/>
              </a:rPr>
              <a:t>Nomad</a:t>
            </a:r>
            <a:r>
              <a:rPr lang="en-US" sz="1898">
                <a:solidFill>
                  <a:srgbClr val="FFFFFF"/>
                </a:solidFill>
                <a:latin typeface="Fahkwang Extra-Light"/>
                <a:ea typeface="Fahkwang Extra-Light"/>
                <a:cs typeface="Fahkwang Extra-Light"/>
                <a:sym typeface="Fahkwang Extra-Light"/>
              </a:rPr>
              <a:t>.</a:t>
            </a:r>
          </a:p>
          <a:p>
            <a:pPr algn="l">
              <a:lnSpc>
                <a:spcPts val="2415"/>
              </a:lnSpc>
              <a:spcBef>
                <a:spcPct val="0"/>
              </a:spcBef>
            </a:pPr>
          </a:p>
          <a:p>
            <a:pPr algn="l" marL="409837" indent="-204919" lvl="1">
              <a:lnSpc>
                <a:spcPts val="2657"/>
              </a:lnSpc>
              <a:buFont typeface="Arial"/>
              <a:buChar char="•"/>
            </a:pPr>
            <a:r>
              <a:rPr lang="en-US" b="true" sz="1898">
                <a:solidFill>
                  <a:srgbClr val="FFFFFF"/>
                </a:solidFill>
                <a:latin typeface="Fahkwang Bold"/>
                <a:ea typeface="Fahkwang Bold"/>
                <a:cs typeface="Fahkwang Bold"/>
                <a:sym typeface="Fahkwang Bold"/>
              </a:rPr>
              <a:t>Italian SIM card</a:t>
            </a:r>
            <a:r>
              <a:rPr lang="en-US" sz="1898">
                <a:solidFill>
                  <a:srgbClr val="FFFFFF"/>
                </a:solidFill>
                <a:latin typeface="Fahkwang Extra-Light"/>
                <a:ea typeface="Fahkwang Extra-Light"/>
                <a:cs typeface="Fahkwang Extra-Light"/>
                <a:sym typeface="Fahkwang Extra-Light"/>
              </a:rPr>
              <a:t>: Best choice if you're staying more than a few days. Common providers: TIM, Vodafone, WindTre, Iliad. Good coverage and affordable plans.</a:t>
            </a:r>
          </a:p>
        </p:txBody>
      </p:sp>
      <p:sp>
        <p:nvSpPr>
          <p:cNvPr name="TextBox 9" id="9"/>
          <p:cNvSpPr txBox="true"/>
          <p:nvPr/>
        </p:nvSpPr>
        <p:spPr>
          <a:xfrm rot="0">
            <a:off x="8801976" y="5432488"/>
            <a:ext cx="5808438" cy="2197430"/>
          </a:xfrm>
          <a:prstGeom prst="rect">
            <a:avLst/>
          </a:prstGeom>
        </p:spPr>
        <p:txBody>
          <a:bodyPr anchor="t" rtlCol="false" tIns="0" lIns="0" bIns="0" rIns="0">
            <a:spAutoFit/>
          </a:bodyPr>
          <a:lstStyle/>
          <a:p>
            <a:pPr algn="ctr">
              <a:lnSpc>
                <a:spcPts val="3154"/>
              </a:lnSpc>
              <a:spcBef>
                <a:spcPct val="0"/>
              </a:spcBef>
            </a:pPr>
            <a:r>
              <a:rPr lang="en-US" b="true" sz="2252">
                <a:solidFill>
                  <a:srgbClr val="FFFFFF"/>
                </a:solidFill>
                <a:latin typeface="Fahkwang Bold"/>
                <a:ea typeface="Fahkwang Bold"/>
                <a:cs typeface="Fahkwang Bold"/>
                <a:sym typeface="Fahkwang Bold"/>
              </a:rPr>
              <a:t>What you need to buy an Italian SIM</a:t>
            </a:r>
          </a:p>
          <a:p>
            <a:pPr algn="just" marL="442187" indent="-221093" lvl="1">
              <a:lnSpc>
                <a:spcPts val="2867"/>
              </a:lnSpc>
              <a:buFont typeface="Arial"/>
              <a:buChar char="•"/>
            </a:pPr>
            <a:r>
              <a:rPr lang="en-US" sz="2048">
                <a:solidFill>
                  <a:srgbClr val="FFFFFF"/>
                </a:solidFill>
                <a:latin typeface="Fahkwang Extra-Light"/>
                <a:ea typeface="Fahkwang Extra-Light"/>
                <a:cs typeface="Fahkwang Extra-Light"/>
                <a:sym typeface="Fahkwang Extra-Light"/>
              </a:rPr>
              <a:t>Passport</a:t>
            </a:r>
          </a:p>
          <a:p>
            <a:pPr algn="just" marL="442187" indent="-221093" lvl="1">
              <a:lnSpc>
                <a:spcPts val="2867"/>
              </a:lnSpc>
              <a:buFont typeface="Arial"/>
              <a:buChar char="•"/>
            </a:pPr>
            <a:r>
              <a:rPr lang="en-US" sz="2048">
                <a:solidFill>
                  <a:srgbClr val="FFFFFF"/>
                </a:solidFill>
                <a:latin typeface="Fahkwang Extra-Light"/>
                <a:ea typeface="Fahkwang Extra-Light"/>
                <a:cs typeface="Fahkwang Extra-Light"/>
                <a:sym typeface="Fahkwang Extra-Light"/>
              </a:rPr>
              <a:t>A temporary address in Italy (hotel or B&amp;B is fine)</a:t>
            </a:r>
          </a:p>
          <a:p>
            <a:pPr algn="just" marL="442187" indent="-221093" lvl="1">
              <a:lnSpc>
                <a:spcPts val="2867"/>
              </a:lnSpc>
              <a:buFont typeface="Arial"/>
              <a:buChar char="•"/>
            </a:pPr>
            <a:r>
              <a:rPr lang="en-US" sz="2048">
                <a:solidFill>
                  <a:srgbClr val="FFFFFF"/>
                </a:solidFill>
                <a:latin typeface="Fahkwang Extra-Light"/>
                <a:ea typeface="Fahkwang Extra-Light"/>
                <a:cs typeface="Fahkwang Extra-Light"/>
                <a:sym typeface="Fahkwang Extra-Light"/>
              </a:rPr>
              <a:t>Sometimes your Italian tax code (codice fiscale), depending on the provider</a:t>
            </a:r>
          </a:p>
        </p:txBody>
      </p:sp>
      <p:sp>
        <p:nvSpPr>
          <p:cNvPr name="Freeform 10" id="10"/>
          <p:cNvSpPr/>
          <p:nvPr/>
        </p:nvSpPr>
        <p:spPr>
          <a:xfrm flipH="false" flipV="false" rot="-10097085">
            <a:off x="928462" y="6308525"/>
            <a:ext cx="6240977" cy="3642461"/>
          </a:xfrm>
          <a:custGeom>
            <a:avLst/>
            <a:gdLst/>
            <a:ahLst/>
            <a:cxnLst/>
            <a:rect r="r" b="b" t="t" l="l"/>
            <a:pathLst>
              <a:path h="3642461" w="6240977">
                <a:moveTo>
                  <a:pt x="0" y="0"/>
                </a:moveTo>
                <a:lnTo>
                  <a:pt x="6240977" y="0"/>
                </a:lnTo>
                <a:lnTo>
                  <a:pt x="6240977" y="3642461"/>
                </a:lnTo>
                <a:lnTo>
                  <a:pt x="0" y="3642461"/>
                </a:lnTo>
                <a:lnTo>
                  <a:pt x="0" y="0"/>
                </a:lnTo>
                <a:close/>
              </a:path>
            </a:pathLst>
          </a:custGeom>
          <a:blipFill>
            <a:blip r:embed="rId4">
              <a:alphaModFix amt="80000"/>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706303">
            <a:off x="1259393" y="7412195"/>
            <a:ext cx="5604779" cy="1720698"/>
          </a:xfrm>
          <a:prstGeom prst="rect">
            <a:avLst/>
          </a:prstGeom>
        </p:spPr>
        <p:txBody>
          <a:bodyPr anchor="t" rtlCol="false" tIns="0" lIns="0" bIns="0" rIns="0">
            <a:spAutoFit/>
          </a:bodyPr>
          <a:lstStyle/>
          <a:p>
            <a:pPr algn="ctr">
              <a:lnSpc>
                <a:spcPts val="2959"/>
              </a:lnSpc>
              <a:spcBef>
                <a:spcPct val="0"/>
              </a:spcBef>
            </a:pPr>
            <a:r>
              <a:rPr lang="en-US" b="true" sz="2114">
                <a:solidFill>
                  <a:srgbClr val="FFFFFF"/>
                </a:solidFill>
                <a:latin typeface="Fahkwang Bold"/>
                <a:ea typeface="Fahkwang Bold"/>
                <a:cs typeface="Fahkwang Bold"/>
                <a:sym typeface="Fahkwang Bold"/>
              </a:rPr>
              <a:t>Typical plans and costs</a:t>
            </a:r>
          </a:p>
          <a:p>
            <a:pPr algn="ctr">
              <a:lnSpc>
                <a:spcPts val="2690"/>
              </a:lnSpc>
              <a:spcBef>
                <a:spcPct val="0"/>
              </a:spcBef>
            </a:pPr>
            <a:r>
              <a:rPr lang="en-US" sz="1922">
                <a:solidFill>
                  <a:srgbClr val="FFFFFF"/>
                </a:solidFill>
                <a:latin typeface="Fahkwang Extra-Light"/>
                <a:ea typeface="Fahkwang Extra-Light"/>
                <a:cs typeface="Fahkwang Extra-Light"/>
                <a:sym typeface="Fahkwang Extra-Light"/>
              </a:rPr>
              <a:t> For around 7–12 € per month, you usually get:</a:t>
            </a:r>
          </a:p>
          <a:p>
            <a:pPr algn="l" marL="414962" indent="-207481" lvl="1">
              <a:lnSpc>
                <a:spcPts val="2690"/>
              </a:lnSpc>
              <a:buFont typeface="Arial"/>
              <a:buChar char="•"/>
            </a:pPr>
            <a:r>
              <a:rPr lang="en-US" sz="1922">
                <a:solidFill>
                  <a:srgbClr val="FFFFFF"/>
                </a:solidFill>
                <a:latin typeface="Fahkwang Extra-Light"/>
                <a:ea typeface="Fahkwang Extra-Light"/>
                <a:cs typeface="Fahkwang Extra-Light"/>
                <a:sym typeface="Fahkwang Extra-Light"/>
              </a:rPr>
              <a:t>70–150 GB of mobile data</a:t>
            </a:r>
          </a:p>
          <a:p>
            <a:pPr algn="l" marL="414962" indent="-207481" lvl="1">
              <a:lnSpc>
                <a:spcPts val="2690"/>
              </a:lnSpc>
              <a:buFont typeface="Arial"/>
              <a:buChar char="•"/>
            </a:pPr>
            <a:r>
              <a:rPr lang="en-US" sz="1922">
                <a:solidFill>
                  <a:srgbClr val="FFFFFF"/>
                </a:solidFill>
                <a:latin typeface="Fahkwang Extra-Light"/>
                <a:ea typeface="Fahkwang Extra-Light"/>
                <a:cs typeface="Fahkwang Extra-Light"/>
                <a:sym typeface="Fahkwang Extra-Light"/>
              </a:rPr>
              <a:t>Unlimited calls within Italy</a:t>
            </a:r>
          </a:p>
          <a:p>
            <a:pPr algn="l" marL="414962" indent="-207481" lvl="1">
              <a:lnSpc>
                <a:spcPts val="2690"/>
              </a:lnSpc>
              <a:buFont typeface="Arial"/>
              <a:buChar char="•"/>
            </a:pPr>
            <a:r>
              <a:rPr lang="en-US" sz="1922">
                <a:solidFill>
                  <a:srgbClr val="FFFFFF"/>
                </a:solidFill>
                <a:latin typeface="Fahkwang Extra-Light"/>
                <a:ea typeface="Fahkwang Extra-Light"/>
                <a:cs typeface="Fahkwang Extra-Light"/>
                <a:sym typeface="Fahkwang Extra-Light"/>
              </a:rPr>
              <a:t>Reliable nationwide coverage</a:t>
            </a:r>
          </a:p>
        </p:txBody>
      </p:sp>
      <p:sp>
        <p:nvSpPr>
          <p:cNvPr name="Freeform 12" id="12">
            <a:hlinkClick r:id="rId14"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3" id="13">
            <a:hlinkClick r:id="rId15"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sp>
        <p:nvSpPr>
          <p:cNvPr name="Freeform 2" id="2">
            <a:hlinkClick r:id="rId4"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a:hlinkClick r:id="rId5"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3608806" y="856051"/>
            <a:ext cx="3618671" cy="2551163"/>
          </a:xfrm>
          <a:custGeom>
            <a:avLst/>
            <a:gdLst/>
            <a:ahLst/>
            <a:cxnLst/>
            <a:rect r="r" b="b" t="t" l="l"/>
            <a:pathLst>
              <a:path h="2551163" w="3618671">
                <a:moveTo>
                  <a:pt x="0" y="0"/>
                </a:moveTo>
                <a:lnTo>
                  <a:pt x="3618670" y="0"/>
                </a:lnTo>
                <a:lnTo>
                  <a:pt x="3618670" y="2551163"/>
                </a:lnTo>
                <a:lnTo>
                  <a:pt x="0" y="2551163"/>
                </a:lnTo>
                <a:lnTo>
                  <a:pt x="0" y="0"/>
                </a:lnTo>
                <a:close/>
              </a:path>
            </a:pathLst>
          </a:custGeom>
          <a:blipFill>
            <a:blip r:embed="rId6"/>
            <a:stretch>
              <a:fillRect l="0" t="0" r="0" b="0"/>
            </a:stretch>
          </a:blipFill>
        </p:spPr>
      </p:sp>
      <p:sp>
        <p:nvSpPr>
          <p:cNvPr name="TextBox 5" id="5"/>
          <p:cNvSpPr txBox="true"/>
          <p:nvPr/>
        </p:nvSpPr>
        <p:spPr>
          <a:xfrm rot="0">
            <a:off x="892021" y="885825"/>
            <a:ext cx="13496985" cy="901702"/>
          </a:xfrm>
          <a:prstGeom prst="rect">
            <a:avLst/>
          </a:prstGeom>
        </p:spPr>
        <p:txBody>
          <a:bodyPr anchor="t" rtlCol="false" tIns="0" lIns="0" bIns="0" rIns="0">
            <a:spAutoFit/>
          </a:bodyPr>
          <a:lstStyle/>
          <a:p>
            <a:pPr algn="ctr">
              <a:lnSpc>
                <a:spcPts val="6999"/>
              </a:lnSpc>
              <a:spcBef>
                <a:spcPct val="0"/>
              </a:spcBef>
            </a:pPr>
            <a:r>
              <a:rPr lang="en-US" sz="4999">
                <a:solidFill>
                  <a:srgbClr val="FFFFFF"/>
                </a:solidFill>
                <a:latin typeface="Maharlika"/>
                <a:ea typeface="Maharlika"/>
                <a:cs typeface="Maharlika"/>
                <a:sym typeface="Maharlika"/>
              </a:rPr>
              <a:t>CREDIT CARD</a:t>
            </a:r>
          </a:p>
        </p:txBody>
      </p:sp>
      <p:sp>
        <p:nvSpPr>
          <p:cNvPr name="TextBox 6" id="6"/>
          <p:cNvSpPr txBox="true"/>
          <p:nvPr/>
        </p:nvSpPr>
        <p:spPr>
          <a:xfrm rot="0">
            <a:off x="1167976" y="2572734"/>
            <a:ext cx="1954411" cy="719503"/>
          </a:xfrm>
          <a:prstGeom prst="rect">
            <a:avLst/>
          </a:prstGeom>
        </p:spPr>
        <p:txBody>
          <a:bodyPr anchor="t" rtlCol="false" tIns="0" lIns="0" bIns="0" rIns="0">
            <a:spAutoFit/>
          </a:bodyPr>
          <a:lstStyle/>
          <a:p>
            <a:pPr algn="just" marL="442186" indent="-221093" lvl="1">
              <a:lnSpc>
                <a:spcPts val="2867"/>
              </a:lnSpc>
              <a:spcBef>
                <a:spcPct val="0"/>
              </a:spcBef>
              <a:buFont typeface="Arial"/>
              <a:buChar char="•"/>
            </a:pPr>
            <a:r>
              <a:rPr lang="en-US" sz="2048" strike="noStrike" u="none">
                <a:solidFill>
                  <a:srgbClr val="FFFFFF"/>
                </a:solidFill>
                <a:latin typeface="Fahkwang Extra-Light"/>
                <a:ea typeface="Fahkwang Extra-Light"/>
                <a:cs typeface="Fahkwang Extra-Light"/>
                <a:sym typeface="Fahkwang Extra-Light"/>
              </a:rPr>
              <a:t>REVOLUTE </a:t>
            </a:r>
          </a:p>
          <a:p>
            <a:pPr algn="just" marL="442186" indent="-221093" lvl="1">
              <a:lnSpc>
                <a:spcPts val="2867"/>
              </a:lnSpc>
              <a:spcBef>
                <a:spcPct val="0"/>
              </a:spcBef>
              <a:buFont typeface="Arial"/>
              <a:buChar char="•"/>
            </a:pPr>
            <a:r>
              <a:rPr lang="en-US" sz="2048" strike="noStrike" u="none">
                <a:solidFill>
                  <a:srgbClr val="FFFFFF"/>
                </a:solidFill>
                <a:latin typeface="Fahkwang Extra-Light"/>
                <a:ea typeface="Fahkwang Extra-Light"/>
                <a:cs typeface="Fahkwang Extra-Light"/>
                <a:sym typeface="Fahkwang Extra-Light"/>
              </a:rPr>
              <a:t>WISE.COM</a:t>
            </a:r>
          </a:p>
        </p:txBody>
      </p:sp>
      <p:sp>
        <p:nvSpPr>
          <p:cNvPr name="Freeform 7" id="7"/>
          <p:cNvSpPr/>
          <p:nvPr/>
        </p:nvSpPr>
        <p:spPr>
          <a:xfrm flipH="false" flipV="false" rot="0">
            <a:off x="15460086" y="6697345"/>
            <a:ext cx="2186884" cy="2186884"/>
          </a:xfrm>
          <a:custGeom>
            <a:avLst/>
            <a:gdLst/>
            <a:ahLst/>
            <a:cxnLst/>
            <a:rect r="r" b="b" t="t" l="l"/>
            <a:pathLst>
              <a:path h="2186884" w="2186884">
                <a:moveTo>
                  <a:pt x="0" y="0"/>
                </a:moveTo>
                <a:lnTo>
                  <a:pt x="2186884" y="0"/>
                </a:lnTo>
                <a:lnTo>
                  <a:pt x="2186884" y="2186885"/>
                </a:lnTo>
                <a:lnTo>
                  <a:pt x="0" y="2186885"/>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0" t="0" r="0" b="-77851"/>
            </a:stretch>
          </a:blipFill>
        </p:spPr>
      </p:sp>
      <p:grpSp>
        <p:nvGrpSpPr>
          <p:cNvPr name="Group 3" id="3"/>
          <p:cNvGrpSpPr/>
          <p:nvPr/>
        </p:nvGrpSpPr>
        <p:grpSpPr>
          <a:xfrm rot="0">
            <a:off x="1028700" y="1028700"/>
            <a:ext cx="16230600" cy="5216085"/>
            <a:chOff x="0" y="0"/>
            <a:chExt cx="21640800" cy="6954780"/>
          </a:xfrm>
        </p:grpSpPr>
        <p:pic>
          <p:nvPicPr>
            <p:cNvPr name="Picture 4" id="4"/>
            <p:cNvPicPr>
              <a:picLocks noChangeAspect="true"/>
            </p:cNvPicPr>
            <p:nvPr/>
          </p:nvPicPr>
          <p:blipFill>
            <a:blip r:embed="rId3"/>
            <a:srcRect l="0" t="33931" r="0" b="33931"/>
            <a:stretch>
              <a:fillRect/>
            </a:stretch>
          </p:blipFill>
          <p:spPr>
            <a:xfrm flipH="false" flipV="false">
              <a:off x="0" y="0"/>
              <a:ext cx="21640800" cy="6954780"/>
            </a:xfrm>
            <a:prstGeom prst="rect">
              <a:avLst/>
            </a:prstGeom>
          </p:spPr>
        </p:pic>
      </p:grpSp>
      <p:sp>
        <p:nvSpPr>
          <p:cNvPr name="TextBox 5" id="5"/>
          <p:cNvSpPr txBox="true"/>
          <p:nvPr/>
        </p:nvSpPr>
        <p:spPr>
          <a:xfrm rot="0">
            <a:off x="1028700" y="7231303"/>
            <a:ext cx="7047834" cy="1692726"/>
          </a:xfrm>
          <a:prstGeom prst="rect">
            <a:avLst/>
          </a:prstGeom>
        </p:spPr>
        <p:txBody>
          <a:bodyPr anchor="t" rtlCol="false" tIns="0" lIns="0" bIns="0" rIns="0">
            <a:spAutoFit/>
          </a:bodyPr>
          <a:lstStyle/>
          <a:p>
            <a:pPr algn="l" marL="0" indent="0" lvl="0">
              <a:lnSpc>
                <a:spcPts val="6267"/>
              </a:lnSpc>
            </a:pPr>
            <a:r>
              <a:rPr lang="en-US" sz="6267">
                <a:solidFill>
                  <a:srgbClr val="163459"/>
                </a:solidFill>
                <a:latin typeface="Maharlika"/>
                <a:ea typeface="Maharlika"/>
                <a:cs typeface="Maharlika"/>
                <a:sym typeface="Maharlika"/>
              </a:rPr>
              <a:t>10 -  Language Tips</a:t>
            </a:r>
          </a:p>
        </p:txBody>
      </p:sp>
      <p:sp>
        <p:nvSpPr>
          <p:cNvPr name="TextBox 6" id="6"/>
          <p:cNvSpPr txBox="true"/>
          <p:nvPr/>
        </p:nvSpPr>
        <p:spPr>
          <a:xfrm rot="0">
            <a:off x="8277958" y="7364767"/>
            <a:ext cx="9153991" cy="1517015"/>
          </a:xfrm>
          <a:prstGeom prst="rect">
            <a:avLst/>
          </a:prstGeom>
        </p:spPr>
        <p:txBody>
          <a:bodyPr anchor="t" rtlCol="false" tIns="0" lIns="0" bIns="0" rIns="0">
            <a:spAutoFit/>
          </a:bodyPr>
          <a:lstStyle/>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Useful phrases for everyday life</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Greetings, thanks, emergencies</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Res</a:t>
            </a:r>
            <a:r>
              <a:rPr lang="en-US" sz="2899">
                <a:solidFill>
                  <a:srgbClr val="163459"/>
                </a:solidFill>
                <a:latin typeface="Fahkwang Extra-Light"/>
                <a:ea typeface="Fahkwang Extra-Light"/>
                <a:cs typeface="Fahkwang Extra-Light"/>
                <a:sym typeface="Fahkwang Extra-Light"/>
              </a:rPr>
              <a:t>ources to learn or improve Italian</a:t>
            </a:r>
          </a:p>
        </p:txBody>
      </p:sp>
      <p:sp>
        <p:nvSpPr>
          <p:cNvPr name="TextBox 7" id="7"/>
          <p:cNvSpPr txBox="true"/>
          <p:nvPr/>
        </p:nvSpPr>
        <p:spPr>
          <a:xfrm rot="0">
            <a:off x="102870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4" action="ppaction://hlinksldjump"/>
              </a:rPr>
              <a:t>Back to index</a:t>
            </a:r>
          </a:p>
        </p:txBody>
      </p:sp>
      <p:sp>
        <p:nvSpPr>
          <p:cNvPr name="Freeform 8" id="8">
            <a:hlinkClick r:id="rId7"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a:hlinkClick r:id="rId8"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sp>
        <p:nvSpPr>
          <p:cNvPr name="Freeform 2" id="2"/>
          <p:cNvSpPr/>
          <p:nvPr/>
        </p:nvSpPr>
        <p:spPr>
          <a:xfrm flipH="false" flipV="false" rot="0">
            <a:off x="15625541" y="527045"/>
            <a:ext cx="2294790" cy="2294790"/>
          </a:xfrm>
          <a:custGeom>
            <a:avLst/>
            <a:gdLst/>
            <a:ahLst/>
            <a:cxnLst/>
            <a:rect r="r" b="b" t="t" l="l"/>
            <a:pathLst>
              <a:path h="2294790" w="2294790">
                <a:moveTo>
                  <a:pt x="0" y="0"/>
                </a:moveTo>
                <a:lnTo>
                  <a:pt x="2294790" y="0"/>
                </a:lnTo>
                <a:lnTo>
                  <a:pt x="2294790" y="2294790"/>
                </a:lnTo>
                <a:lnTo>
                  <a:pt x="0" y="22947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a:hlinkClick r:id="rId6"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a:hlinkClick r:id="rId7"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5" id="5"/>
          <p:cNvGrpSpPr/>
          <p:nvPr/>
        </p:nvGrpSpPr>
        <p:grpSpPr>
          <a:xfrm rot="0">
            <a:off x="542449" y="2424278"/>
            <a:ext cx="5175653" cy="4088766"/>
            <a:chOff x="0" y="0"/>
            <a:chExt cx="6900871" cy="5451688"/>
          </a:xfrm>
        </p:grpSpPr>
        <p:sp>
          <p:nvSpPr>
            <p:cNvPr name="Freeform 6" id="6"/>
            <p:cNvSpPr/>
            <p:nvPr/>
          </p:nvSpPr>
          <p:spPr>
            <a:xfrm flipH="false" flipV="false" rot="0">
              <a:off x="0" y="0"/>
              <a:ext cx="6900871" cy="5451688"/>
            </a:xfrm>
            <a:custGeom>
              <a:avLst/>
              <a:gdLst/>
              <a:ahLst/>
              <a:cxnLst/>
              <a:rect r="r" b="b" t="t" l="l"/>
              <a:pathLst>
                <a:path h="5451688" w="6900871">
                  <a:moveTo>
                    <a:pt x="0" y="0"/>
                  </a:moveTo>
                  <a:lnTo>
                    <a:pt x="6900871" y="0"/>
                  </a:lnTo>
                  <a:lnTo>
                    <a:pt x="6900871" y="5451688"/>
                  </a:lnTo>
                  <a:lnTo>
                    <a:pt x="0" y="545168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190043" y="408137"/>
              <a:ext cx="6538187" cy="4431713"/>
            </a:xfrm>
            <a:prstGeom prst="rect">
              <a:avLst/>
            </a:prstGeom>
          </p:spPr>
          <p:txBody>
            <a:bodyPr anchor="t" rtlCol="false" tIns="0" lIns="0" bIns="0" rIns="0">
              <a:spAutoFit/>
            </a:bodyPr>
            <a:lstStyle/>
            <a:p>
              <a:pPr algn="ctr" marL="0" indent="0" lvl="0">
                <a:lnSpc>
                  <a:spcPts val="2662"/>
                </a:lnSpc>
                <a:spcBef>
                  <a:spcPct val="0"/>
                </a:spcBef>
              </a:pPr>
              <a:r>
                <a:rPr lang="en-US" b="true" sz="1901" strike="noStrike" u="none">
                  <a:solidFill>
                    <a:srgbClr val="FFFFFF"/>
                  </a:solidFill>
                  <a:latin typeface="Fahkwang Bold"/>
                  <a:ea typeface="Fahkwang Bold"/>
                  <a:cs typeface="Fahkwang Bold"/>
                  <a:sym typeface="Fahkwang Bold"/>
                </a:rPr>
                <a:t>Greetings &amp; Politeness</a:t>
              </a:r>
            </a:p>
            <a:p>
              <a:pPr algn="l" marL="0" indent="0" lvl="0">
                <a:lnSpc>
                  <a:spcPts val="2662"/>
                </a:lnSpc>
                <a:spcBef>
                  <a:spcPct val="0"/>
                </a:spcBef>
              </a:pPr>
              <a:r>
                <a:rPr lang="en-US" sz="1901" i="true" strike="noStrike" u="none">
                  <a:solidFill>
                    <a:srgbClr val="FFFFFF"/>
                  </a:solidFill>
                  <a:latin typeface="Fahkwang Extra-Light Italics"/>
                  <a:ea typeface="Fahkwang Extra-Light Italics"/>
                  <a:cs typeface="Fahkwang Extra-Light Italics"/>
                  <a:sym typeface="Fahkwang Extra-Light Italics"/>
                </a:rPr>
                <a:t>Hi!</a:t>
              </a:r>
              <a:r>
                <a:rPr lang="en-US" sz="1901" strike="noStrike" u="none">
                  <a:solidFill>
                    <a:srgbClr val="FFFFFF"/>
                  </a:solidFill>
                  <a:latin typeface="Fahkwang Extra-Light"/>
                  <a:ea typeface="Fahkwang Extra-Light"/>
                  <a:cs typeface="Fahkwang Extra-Light"/>
                  <a:sym typeface="Fahkwang Extra-Light"/>
                </a:rPr>
                <a:t> - Ciao!</a:t>
              </a:r>
            </a:p>
            <a:p>
              <a:pPr algn="l" marL="0" indent="0" lvl="0">
                <a:lnSpc>
                  <a:spcPts val="2662"/>
                </a:lnSpc>
                <a:spcBef>
                  <a:spcPct val="0"/>
                </a:spcBef>
              </a:pPr>
              <a:r>
                <a:rPr lang="en-US" sz="1901" i="true" strike="noStrike" u="none">
                  <a:solidFill>
                    <a:srgbClr val="FFFFFF"/>
                  </a:solidFill>
                  <a:latin typeface="Fahkwang Extra-Light Italics"/>
                  <a:ea typeface="Fahkwang Extra-Light Italics"/>
                  <a:cs typeface="Fahkwang Extra-Light Italics"/>
                  <a:sym typeface="Fahkwang Extra-Light Italics"/>
                </a:rPr>
                <a:t>Good morning! </a:t>
              </a:r>
              <a:r>
                <a:rPr lang="en-US" sz="1901" strike="noStrike" u="none">
                  <a:solidFill>
                    <a:srgbClr val="FFFFFF"/>
                  </a:solidFill>
                  <a:latin typeface="Fahkwang Extra-Light"/>
                  <a:ea typeface="Fahkwang Extra-Light"/>
                  <a:cs typeface="Fahkwang Extra-Light"/>
                  <a:sym typeface="Fahkwang Extra-Light"/>
                </a:rPr>
                <a:t>- </a:t>
              </a:r>
              <a:r>
                <a:rPr lang="en-US" sz="1901" strike="noStrike" u="none">
                  <a:solidFill>
                    <a:srgbClr val="FFFFFF"/>
                  </a:solidFill>
                  <a:latin typeface="Fahkwang Extra-Light"/>
                  <a:ea typeface="Fahkwang Extra-Light"/>
                  <a:cs typeface="Fahkwang Extra-Light"/>
                  <a:sym typeface="Fahkwang Extra-Light"/>
                </a:rPr>
                <a:t>Buongiorno!</a:t>
              </a:r>
            </a:p>
            <a:p>
              <a:pPr algn="l" marL="0" indent="0" lvl="0">
                <a:lnSpc>
                  <a:spcPts val="2662"/>
                </a:lnSpc>
                <a:spcBef>
                  <a:spcPct val="0"/>
                </a:spcBef>
              </a:pPr>
              <a:r>
                <a:rPr lang="en-US" sz="1901" i="true" strike="noStrike" u="none">
                  <a:solidFill>
                    <a:srgbClr val="FFFFFF"/>
                  </a:solidFill>
                  <a:latin typeface="Fahkwang Extra-Light Italics"/>
                  <a:ea typeface="Fahkwang Extra-Light Italics"/>
                  <a:cs typeface="Fahkwang Extra-Light Italics"/>
                  <a:sym typeface="Fahkwang Extra-Light Italics"/>
                </a:rPr>
                <a:t>Good evening!</a:t>
              </a:r>
              <a:r>
                <a:rPr lang="en-US" sz="1901" strike="noStrike" u="none">
                  <a:solidFill>
                    <a:srgbClr val="FFFFFF"/>
                  </a:solidFill>
                  <a:latin typeface="Fahkwang Extra-Light"/>
                  <a:ea typeface="Fahkwang Extra-Light"/>
                  <a:cs typeface="Fahkwang Extra-Light"/>
                  <a:sym typeface="Fahkwang Extra-Light"/>
                </a:rPr>
                <a:t> - </a:t>
              </a:r>
              <a:r>
                <a:rPr lang="en-US" sz="1901" strike="noStrike" u="none">
                  <a:solidFill>
                    <a:srgbClr val="FFFFFF"/>
                  </a:solidFill>
                  <a:latin typeface="Fahkwang Extra-Light"/>
                  <a:ea typeface="Fahkwang Extra-Light"/>
                  <a:cs typeface="Fahkwang Extra-Light"/>
                  <a:sym typeface="Fahkwang Extra-Light"/>
                </a:rPr>
                <a:t>Buonasera!</a:t>
              </a:r>
            </a:p>
            <a:p>
              <a:pPr algn="l" marL="0" indent="0" lvl="0">
                <a:lnSpc>
                  <a:spcPts val="2662"/>
                </a:lnSpc>
                <a:spcBef>
                  <a:spcPct val="0"/>
                </a:spcBef>
              </a:pPr>
            </a:p>
            <a:p>
              <a:pPr algn="l" marL="0" indent="0" lvl="0">
                <a:lnSpc>
                  <a:spcPts val="2662"/>
                </a:lnSpc>
                <a:spcBef>
                  <a:spcPct val="0"/>
                </a:spcBef>
              </a:pPr>
              <a:r>
                <a:rPr lang="en-US" sz="1901" i="true" strike="noStrike" u="none">
                  <a:solidFill>
                    <a:srgbClr val="FFFFFF"/>
                  </a:solidFill>
                  <a:latin typeface="Fahkwang Extra-Light Italics"/>
                  <a:ea typeface="Fahkwang Extra-Light Italics"/>
                  <a:cs typeface="Fahkwang Extra-Light Italics"/>
                  <a:sym typeface="Fahkwang Extra-Light Italics"/>
                </a:rPr>
                <a:t>Thank you </a:t>
              </a:r>
              <a:r>
                <a:rPr lang="en-US" sz="1901" strike="noStrike" u="none">
                  <a:solidFill>
                    <a:srgbClr val="FFFFFF"/>
                  </a:solidFill>
                  <a:latin typeface="Fahkwang Extra-Light"/>
                  <a:ea typeface="Fahkwang Extra-Light"/>
                  <a:cs typeface="Fahkwang Extra-Light"/>
                  <a:sym typeface="Fahkwang Extra-Light"/>
                </a:rPr>
                <a:t> - </a:t>
              </a:r>
              <a:r>
                <a:rPr lang="en-US" sz="1901" strike="noStrike" u="none">
                  <a:solidFill>
                    <a:srgbClr val="FFFFFF"/>
                  </a:solidFill>
                  <a:latin typeface="Fahkwang Extra-Light"/>
                  <a:ea typeface="Fahkwang Extra-Light"/>
                  <a:cs typeface="Fahkwang Extra-Light"/>
                  <a:sym typeface="Fahkwang Extra-Light"/>
                </a:rPr>
                <a:t>Grazie</a:t>
              </a:r>
            </a:p>
            <a:p>
              <a:pPr algn="l" marL="0" indent="0" lvl="0">
                <a:lnSpc>
                  <a:spcPts val="2662"/>
                </a:lnSpc>
                <a:spcBef>
                  <a:spcPct val="0"/>
                </a:spcBef>
              </a:pPr>
              <a:r>
                <a:rPr lang="en-US" sz="1901" i="true" strike="noStrike" u="none">
                  <a:solidFill>
                    <a:srgbClr val="FFFFFF"/>
                  </a:solidFill>
                  <a:latin typeface="Fahkwang Extra-Light Italics"/>
                  <a:ea typeface="Fahkwang Extra-Light Italics"/>
                  <a:cs typeface="Fahkwang Extra-Light Italics"/>
                  <a:sym typeface="Fahkwang Extra-Light Italics"/>
                </a:rPr>
                <a:t>You’re welcome</a:t>
              </a:r>
              <a:r>
                <a:rPr lang="en-US" sz="1901" strike="noStrike" u="none">
                  <a:solidFill>
                    <a:srgbClr val="FFFFFF"/>
                  </a:solidFill>
                  <a:latin typeface="Fahkwang Extra-Light"/>
                  <a:ea typeface="Fahkwang Extra-Light"/>
                  <a:cs typeface="Fahkwang Extra-Light"/>
                  <a:sym typeface="Fahkwang Extra-Light"/>
                </a:rPr>
                <a:t> - </a:t>
              </a:r>
              <a:r>
                <a:rPr lang="en-US" sz="1901" strike="noStrike" u="none">
                  <a:solidFill>
                    <a:srgbClr val="FFFFFF"/>
                  </a:solidFill>
                  <a:latin typeface="Fahkwang Extra-Light"/>
                  <a:ea typeface="Fahkwang Extra-Light"/>
                  <a:cs typeface="Fahkwang Extra-Light"/>
                  <a:sym typeface="Fahkwang Extra-Light"/>
                </a:rPr>
                <a:t>Prego</a:t>
              </a:r>
            </a:p>
            <a:p>
              <a:pPr algn="l" marL="0" indent="0" lvl="0">
                <a:lnSpc>
                  <a:spcPts val="2662"/>
                </a:lnSpc>
                <a:spcBef>
                  <a:spcPct val="0"/>
                </a:spcBef>
              </a:pPr>
              <a:r>
                <a:rPr lang="en-US" sz="1901" strike="noStrike" u="none">
                  <a:solidFill>
                    <a:srgbClr val="FFFFFF"/>
                  </a:solidFill>
                  <a:latin typeface="Fahkwang Extra-Light"/>
                  <a:ea typeface="Fahkwang Extra-Light"/>
                  <a:cs typeface="Fahkwang Extra-Light"/>
                  <a:sym typeface="Fahkwang Extra-Light"/>
                </a:rPr>
                <a:t>Mi scusi / Scusa – Excuse me </a:t>
              </a:r>
            </a:p>
            <a:p>
              <a:pPr algn="l" marL="0" indent="0" lvl="0">
                <a:lnSpc>
                  <a:spcPts val="2662"/>
                </a:lnSpc>
                <a:spcBef>
                  <a:spcPct val="0"/>
                </a:spcBef>
              </a:pPr>
              <a:r>
                <a:rPr lang="en-US" sz="1901" strike="noStrike" u="none">
                  <a:solidFill>
                    <a:srgbClr val="FFFFFF"/>
                  </a:solidFill>
                  <a:latin typeface="Fahkwang Extra-Light"/>
                  <a:ea typeface="Fahkwang Extra-Light"/>
                  <a:cs typeface="Fahkwang Extra-Light"/>
                  <a:sym typeface="Fahkwang Extra-Light"/>
                </a:rPr>
                <a:t>Arrivederci / A presto – Goodbye / See you soon</a:t>
              </a:r>
            </a:p>
          </p:txBody>
        </p:sp>
      </p:grpSp>
      <p:sp>
        <p:nvSpPr>
          <p:cNvPr name="TextBox 8" id="8"/>
          <p:cNvSpPr txBox="true"/>
          <p:nvPr/>
        </p:nvSpPr>
        <p:spPr>
          <a:xfrm rot="0">
            <a:off x="11032450" y="3926735"/>
            <a:ext cx="7013674" cy="1369060"/>
          </a:xfrm>
          <a:prstGeom prst="rect">
            <a:avLst/>
          </a:prstGeom>
        </p:spPr>
        <p:txBody>
          <a:bodyPr anchor="t" rtlCol="false" tIns="0" lIns="0" bIns="0" rIns="0">
            <a:spAutoFit/>
          </a:bodyPr>
          <a:lstStyle/>
          <a:p>
            <a:pPr algn="ctr">
              <a:lnSpc>
                <a:spcPts val="2239"/>
              </a:lnSpc>
              <a:spcBef>
                <a:spcPct val="0"/>
              </a:spcBef>
            </a:pPr>
            <a:r>
              <a:rPr lang="en-US" sz="1599">
                <a:solidFill>
                  <a:srgbClr val="FFFFFF"/>
                </a:solidFill>
                <a:latin typeface="Fahkwang Extra-Light"/>
                <a:ea typeface="Fahkwang Extra-Light"/>
                <a:cs typeface="Fahkwang Extra-Light"/>
                <a:sym typeface="Fahkwang Extra-Light"/>
              </a:rPr>
              <a:t>Getting Around</a:t>
            </a: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rPr>
              <a:t>Dov’è…? – Where is…?</a:t>
            </a: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rPr>
              <a:t>Quanto costa? – How much does it cost?</a:t>
            </a: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rPr>
              <a:t>Vorrei… – I would like…</a:t>
            </a: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rPr>
              <a:t>Un biglietto per [destination], per favore – A ticket to [destination], please</a:t>
            </a:r>
          </a:p>
        </p:txBody>
      </p:sp>
      <p:sp>
        <p:nvSpPr>
          <p:cNvPr name="TextBox 9" id="9"/>
          <p:cNvSpPr txBox="true"/>
          <p:nvPr/>
        </p:nvSpPr>
        <p:spPr>
          <a:xfrm rot="0">
            <a:off x="9965091" y="7158145"/>
            <a:ext cx="6807845" cy="1092835"/>
          </a:xfrm>
          <a:prstGeom prst="rect">
            <a:avLst/>
          </a:prstGeom>
        </p:spPr>
        <p:txBody>
          <a:bodyPr anchor="t" rtlCol="false" tIns="0" lIns="0" bIns="0" rIns="0">
            <a:spAutoFit/>
          </a:bodyPr>
          <a:lstStyle/>
          <a:p>
            <a:pPr algn="ctr">
              <a:lnSpc>
                <a:spcPts val="2239"/>
              </a:lnSpc>
              <a:spcBef>
                <a:spcPct val="0"/>
              </a:spcBef>
            </a:pPr>
            <a:r>
              <a:rPr lang="en-US" sz="1599">
                <a:solidFill>
                  <a:srgbClr val="FFFFFF"/>
                </a:solidFill>
                <a:latin typeface="Fahkwang Extra-Light"/>
                <a:ea typeface="Fahkwang Extra-Light"/>
                <a:cs typeface="Fahkwang Extra-Light"/>
                <a:sym typeface="Fahkwang Extra-Light"/>
              </a:rPr>
              <a:t>Eating &amp; Drinking</a:t>
            </a: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rPr>
              <a:t>Il conto, per favore – The bill, please</a:t>
            </a: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rPr>
              <a:t>Acqua / vino / caffè – Water / wine / coffee</a:t>
            </a: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rPr>
              <a:t>Senza glutine / vegetariano / vegano – Gluten-free / vegetarian / vegan</a:t>
            </a:r>
          </a:p>
        </p:txBody>
      </p:sp>
      <p:sp>
        <p:nvSpPr>
          <p:cNvPr name="TextBox 10" id="10"/>
          <p:cNvSpPr txBox="true"/>
          <p:nvPr/>
        </p:nvSpPr>
        <p:spPr>
          <a:xfrm rot="0">
            <a:off x="692366" y="7252891"/>
            <a:ext cx="6601867" cy="1092835"/>
          </a:xfrm>
          <a:prstGeom prst="rect">
            <a:avLst/>
          </a:prstGeom>
        </p:spPr>
        <p:txBody>
          <a:bodyPr anchor="t" rtlCol="false" tIns="0" lIns="0" bIns="0" rIns="0">
            <a:spAutoFit/>
          </a:bodyPr>
          <a:lstStyle/>
          <a:p>
            <a:pPr algn="ctr">
              <a:lnSpc>
                <a:spcPts val="2239"/>
              </a:lnSpc>
              <a:spcBef>
                <a:spcPct val="0"/>
              </a:spcBef>
            </a:pPr>
            <a:r>
              <a:rPr lang="en-US" sz="1599">
                <a:solidFill>
                  <a:srgbClr val="FFFFFF"/>
                </a:solidFill>
                <a:latin typeface="Fahkwang Extra-Light"/>
                <a:ea typeface="Fahkwang Extra-Light"/>
                <a:cs typeface="Fahkwang Extra-Light"/>
                <a:sym typeface="Fahkwang Extra-Light"/>
              </a:rPr>
              <a:t>Emergencies</a:t>
            </a: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rPr>
              <a:t>Aiuto! – Help!</a:t>
            </a: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rPr>
              <a:t>Ho bisogno di un medico / della polizia – I need a doctor / the police</a:t>
            </a: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rPr>
              <a:t>Ho perso il passaporto / il telefono – I lost my passport / phone</a:t>
            </a:r>
          </a:p>
        </p:txBody>
      </p:sp>
      <p:sp>
        <p:nvSpPr>
          <p:cNvPr name="TextBox 11" id="11"/>
          <p:cNvSpPr txBox="true"/>
          <p:nvPr/>
        </p:nvSpPr>
        <p:spPr>
          <a:xfrm rot="0">
            <a:off x="1445458" y="8222405"/>
            <a:ext cx="5958929" cy="1369060"/>
          </a:xfrm>
          <a:prstGeom prst="rect">
            <a:avLst/>
          </a:prstGeom>
        </p:spPr>
        <p:txBody>
          <a:bodyPr anchor="t" rtlCol="false" tIns="0" lIns="0" bIns="0" rIns="0">
            <a:spAutoFit/>
          </a:bodyPr>
          <a:lstStyle/>
          <a:p>
            <a:pPr algn="ctr">
              <a:lnSpc>
                <a:spcPts val="2239"/>
              </a:lnSpc>
              <a:spcBef>
                <a:spcPct val="0"/>
              </a:spcBef>
            </a:pPr>
            <a:r>
              <a:rPr lang="en-US" sz="1599">
                <a:solidFill>
                  <a:srgbClr val="FFFFFF"/>
                </a:solidFill>
                <a:latin typeface="Fahkwang Extra-Light"/>
                <a:ea typeface="Fahkwang Extra-Light"/>
                <a:cs typeface="Fahkwang Extra-Light"/>
                <a:sym typeface="Fahkwang Extra-Light"/>
              </a:rPr>
              <a:t>Useful Phrases</a:t>
            </a: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rPr>
              <a:t>Come va? / Tutto bene? – How’s it going? / Everything good?</a:t>
            </a: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rPr>
              <a:t>Mi chiamo [nome] – My name is [name]</a:t>
            </a: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rPr>
              <a:t>Non parlo molto bene l’italiano – I don’t speak Italian very well</a:t>
            </a: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rPr>
              <a:t>Può ripetere, per favore? – Can you repeat, please?</a:t>
            </a:r>
          </a:p>
        </p:txBody>
      </p:sp>
      <p:grpSp>
        <p:nvGrpSpPr>
          <p:cNvPr name="Group 12" id="12"/>
          <p:cNvGrpSpPr/>
          <p:nvPr/>
        </p:nvGrpSpPr>
        <p:grpSpPr>
          <a:xfrm rot="0">
            <a:off x="2516956" y="451377"/>
            <a:ext cx="13714486" cy="1747203"/>
            <a:chOff x="0" y="0"/>
            <a:chExt cx="18285981" cy="2329603"/>
          </a:xfrm>
        </p:grpSpPr>
        <p:sp>
          <p:nvSpPr>
            <p:cNvPr name="TextBox 13" id="13"/>
            <p:cNvSpPr txBox="true"/>
            <p:nvPr/>
          </p:nvSpPr>
          <p:spPr>
            <a:xfrm rot="0">
              <a:off x="3105813" y="1889337"/>
              <a:ext cx="12074355" cy="440267"/>
            </a:xfrm>
            <a:prstGeom prst="rect">
              <a:avLst/>
            </a:prstGeom>
          </p:spPr>
          <p:txBody>
            <a:bodyPr anchor="t" rtlCol="false" tIns="0" lIns="0" bIns="0" rIns="0">
              <a:spAutoFit/>
            </a:bodyPr>
            <a:lstStyle/>
            <a:p>
              <a:pPr algn="ctr">
                <a:lnSpc>
                  <a:spcPts val="2799"/>
                </a:lnSpc>
              </a:pPr>
              <a:r>
                <a:rPr lang="en-US" b="true" sz="1999" spc="159">
                  <a:solidFill>
                    <a:srgbClr val="5170FF"/>
                  </a:solidFill>
                  <a:latin typeface="Anonymous Pro Bold"/>
                  <a:ea typeface="Anonymous Pro Bold"/>
                  <a:cs typeface="Anonymous Pro Bold"/>
                  <a:sym typeface="Anonymous Pro Bold"/>
                </a:rPr>
                <a:t>USEFUL PHRASES IN ENGLISH &amp;</a:t>
              </a:r>
              <a:r>
                <a:rPr lang="en-US" b="true" sz="1999" spc="159">
                  <a:solidFill>
                    <a:srgbClr val="5170FF"/>
                  </a:solidFill>
                  <a:latin typeface="Anonymous Pro Bold"/>
                  <a:ea typeface="Anonymous Pro Bold"/>
                  <a:cs typeface="Anonymous Pro Bold"/>
                  <a:sym typeface="Anonymous Pro Bold"/>
                </a:rPr>
                <a:t> ITALIAN FOR EVERYDAY LIFE</a:t>
              </a:r>
            </a:p>
          </p:txBody>
        </p:sp>
        <p:sp>
          <p:nvSpPr>
            <p:cNvPr name="TextBox 14" id="14"/>
            <p:cNvSpPr txBox="true"/>
            <p:nvPr/>
          </p:nvSpPr>
          <p:spPr>
            <a:xfrm rot="0">
              <a:off x="0" y="247650"/>
              <a:ext cx="18285981" cy="1880870"/>
            </a:xfrm>
            <a:prstGeom prst="rect">
              <a:avLst/>
            </a:prstGeom>
          </p:spPr>
          <p:txBody>
            <a:bodyPr anchor="t" rtlCol="false" tIns="0" lIns="0" bIns="0" rIns="0">
              <a:spAutoFit/>
            </a:bodyPr>
            <a:lstStyle/>
            <a:p>
              <a:pPr algn="ctr">
                <a:lnSpc>
                  <a:spcPts val="10080"/>
                </a:lnSpc>
              </a:pPr>
              <a:r>
                <a:rPr lang="en-US" sz="10500">
                  <a:solidFill>
                    <a:srgbClr val="5170FF"/>
                  </a:solidFill>
                  <a:latin typeface="Mr Dafoe"/>
                  <a:ea typeface="Mr Dafoe"/>
                  <a:cs typeface="Mr Dafoe"/>
                  <a:sym typeface="Mr Dafoe"/>
                </a:rPr>
                <a:t>How to Survi</a:t>
              </a:r>
              <a:r>
                <a:rPr lang="en-US" sz="10500">
                  <a:solidFill>
                    <a:srgbClr val="5170FF"/>
                  </a:solidFill>
                  <a:latin typeface="Mr Dafoe"/>
                  <a:ea typeface="Mr Dafoe"/>
                  <a:cs typeface="Mr Dafoe"/>
                  <a:sym typeface="Mr Dafoe"/>
                </a:rPr>
                <a:t>ve</a:t>
              </a:r>
              <a:r>
                <a:rPr lang="en-US" sz="10500">
                  <a:solidFill>
                    <a:srgbClr val="5170FF"/>
                  </a:solidFill>
                  <a:latin typeface="Mr Dafoe"/>
                  <a:ea typeface="Mr Dafoe"/>
                  <a:cs typeface="Mr Dafoe"/>
                  <a:sym typeface="Mr Dafoe"/>
                </a:rPr>
                <a:t> in Bologna</a:t>
              </a:r>
            </a:p>
          </p:txBody>
        </p:sp>
      </p:gr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0" t="0" r="0" b="-77851"/>
            </a:stretch>
          </a:blipFill>
        </p:spPr>
      </p:sp>
      <p:grpSp>
        <p:nvGrpSpPr>
          <p:cNvPr name="Group 3" id="3"/>
          <p:cNvGrpSpPr/>
          <p:nvPr/>
        </p:nvGrpSpPr>
        <p:grpSpPr>
          <a:xfrm rot="0">
            <a:off x="1028700" y="1028700"/>
            <a:ext cx="16230600" cy="5216085"/>
            <a:chOff x="0" y="0"/>
            <a:chExt cx="21640800" cy="6954780"/>
          </a:xfrm>
        </p:grpSpPr>
        <p:pic>
          <p:nvPicPr>
            <p:cNvPr name="Picture 4" id="4"/>
            <p:cNvPicPr>
              <a:picLocks noChangeAspect="true"/>
            </p:cNvPicPr>
            <p:nvPr/>
          </p:nvPicPr>
          <p:blipFill>
            <a:blip r:embed="rId3"/>
            <a:srcRect l="0" t="21433" r="0" b="21433"/>
            <a:stretch>
              <a:fillRect/>
            </a:stretch>
          </p:blipFill>
          <p:spPr>
            <a:xfrm flipH="false" flipV="false">
              <a:off x="0" y="0"/>
              <a:ext cx="21640800" cy="6954780"/>
            </a:xfrm>
            <a:prstGeom prst="rect">
              <a:avLst/>
            </a:prstGeom>
          </p:spPr>
        </p:pic>
      </p:grpSp>
      <p:sp>
        <p:nvSpPr>
          <p:cNvPr name="TextBox 5" id="5"/>
          <p:cNvSpPr txBox="true"/>
          <p:nvPr/>
        </p:nvSpPr>
        <p:spPr>
          <a:xfrm rot="0">
            <a:off x="1028700" y="6836016"/>
            <a:ext cx="7047834" cy="2483301"/>
          </a:xfrm>
          <a:prstGeom prst="rect">
            <a:avLst/>
          </a:prstGeom>
        </p:spPr>
        <p:txBody>
          <a:bodyPr anchor="t" rtlCol="false" tIns="0" lIns="0" bIns="0" rIns="0">
            <a:spAutoFit/>
          </a:bodyPr>
          <a:lstStyle/>
          <a:p>
            <a:pPr algn="l" marL="0" indent="0" lvl="0">
              <a:lnSpc>
                <a:spcPts val="6267"/>
              </a:lnSpc>
            </a:pPr>
            <a:r>
              <a:rPr lang="en-US" sz="6267">
                <a:solidFill>
                  <a:srgbClr val="163459"/>
                </a:solidFill>
                <a:latin typeface="Maharlika"/>
                <a:ea typeface="Maharlika"/>
                <a:cs typeface="Maharlika"/>
                <a:sym typeface="Maharlika"/>
              </a:rPr>
              <a:t>11 -  Useful Apps and Websites for events and culture</a:t>
            </a:r>
          </a:p>
        </p:txBody>
      </p:sp>
      <p:sp>
        <p:nvSpPr>
          <p:cNvPr name="TextBox 6" id="6"/>
          <p:cNvSpPr txBox="true"/>
          <p:nvPr/>
        </p:nvSpPr>
        <p:spPr>
          <a:xfrm rot="0">
            <a:off x="8287483" y="7621942"/>
            <a:ext cx="9153991" cy="1002665"/>
          </a:xfrm>
          <a:prstGeom prst="rect">
            <a:avLst/>
          </a:prstGeom>
        </p:spPr>
        <p:txBody>
          <a:bodyPr anchor="t" rtlCol="false" tIns="0" lIns="0" bIns="0" rIns="0">
            <a:spAutoFit/>
          </a:bodyPr>
          <a:lstStyle/>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E</a:t>
            </a:r>
            <a:r>
              <a:rPr lang="en-US" sz="2899">
                <a:solidFill>
                  <a:srgbClr val="163459"/>
                </a:solidFill>
                <a:latin typeface="Fahkwang Extra-Light"/>
                <a:ea typeface="Fahkwang Extra-Light"/>
                <a:cs typeface="Fahkwang Extra-Light"/>
                <a:sym typeface="Fahkwang Extra-Light"/>
              </a:rPr>
              <a:t>vents, culture, and social life</a:t>
            </a:r>
          </a:p>
          <a:p>
            <a:pPr algn="l" marL="626107" indent="-313054" lvl="1">
              <a:lnSpc>
                <a:spcPts val="4059"/>
              </a:lnSpc>
              <a:buFont typeface="Arial"/>
              <a:buChar char="•"/>
            </a:pPr>
            <a:r>
              <a:rPr lang="en-US" sz="2899">
                <a:solidFill>
                  <a:srgbClr val="163459"/>
                </a:solidFill>
                <a:latin typeface="Fahkwang Extra-Light"/>
                <a:ea typeface="Fahkwang Extra-Light"/>
                <a:cs typeface="Fahkwang Extra-Light"/>
                <a:sym typeface="Fahkwang Extra-Light"/>
              </a:rPr>
              <a:t>Public ser</a:t>
            </a:r>
            <a:r>
              <a:rPr lang="en-US" sz="2899">
                <a:solidFill>
                  <a:srgbClr val="163459"/>
                </a:solidFill>
                <a:latin typeface="Fahkwang Extra-Light"/>
                <a:ea typeface="Fahkwang Extra-Light"/>
                <a:cs typeface="Fahkwang Extra-Light"/>
                <a:sym typeface="Fahkwang Extra-Light"/>
              </a:rPr>
              <a:t>vi</a:t>
            </a:r>
            <a:r>
              <a:rPr lang="en-US" sz="2899">
                <a:solidFill>
                  <a:srgbClr val="163459"/>
                </a:solidFill>
                <a:latin typeface="Fahkwang Extra-Light"/>
                <a:ea typeface="Fahkwang Extra-Light"/>
                <a:cs typeface="Fahkwang Extra-Light"/>
                <a:sym typeface="Fahkwang Extra-Light"/>
              </a:rPr>
              <a:t>ces and practical tools for daily life</a:t>
            </a:r>
          </a:p>
        </p:txBody>
      </p:sp>
      <p:sp>
        <p:nvSpPr>
          <p:cNvPr name="TextBox 7" id="7"/>
          <p:cNvSpPr txBox="true"/>
          <p:nvPr/>
        </p:nvSpPr>
        <p:spPr>
          <a:xfrm rot="0">
            <a:off x="102870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4" action="ppaction://hlinksldjump"/>
              </a:rPr>
              <a:t>Back to index</a:t>
            </a:r>
          </a:p>
        </p:txBody>
      </p:sp>
      <p:sp>
        <p:nvSpPr>
          <p:cNvPr name="Freeform 8" id="8">
            <a:hlinkClick r:id="rId7"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a:hlinkClick r:id="rId8"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9277" r="0" b="-9277"/>
            </a:stretch>
          </a:blipFill>
        </p:spPr>
      </p:sp>
      <p:sp>
        <p:nvSpPr>
          <p:cNvPr name="Freeform 3" id="3">
            <a:hlinkClick r:id="rId5"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a:hlinkClick r:id="rId6"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367672" y="1842574"/>
            <a:ext cx="3524910" cy="3524910"/>
            <a:chOff x="0" y="0"/>
            <a:chExt cx="4699880" cy="4699880"/>
          </a:xfrm>
        </p:grpSpPr>
        <p:sp>
          <p:nvSpPr>
            <p:cNvPr name="Freeform 6" id="6"/>
            <p:cNvSpPr/>
            <p:nvPr/>
          </p:nvSpPr>
          <p:spPr>
            <a:xfrm flipH="false" flipV="false" rot="0">
              <a:off x="0" y="0"/>
              <a:ext cx="4699880" cy="4699880"/>
            </a:xfrm>
            <a:custGeom>
              <a:avLst/>
              <a:gdLst/>
              <a:ahLst/>
              <a:cxnLst/>
              <a:rect r="r" b="b" t="t" l="l"/>
              <a:pathLst>
                <a:path h="4699880" w="4699880">
                  <a:moveTo>
                    <a:pt x="0" y="0"/>
                  </a:moveTo>
                  <a:lnTo>
                    <a:pt x="4699880" y="0"/>
                  </a:lnTo>
                  <a:lnTo>
                    <a:pt x="4699880" y="4699880"/>
                  </a:lnTo>
                  <a:lnTo>
                    <a:pt x="0" y="4699880"/>
                  </a:lnTo>
                  <a:lnTo>
                    <a:pt x="0" y="0"/>
                  </a:lnTo>
                  <a:close/>
                </a:path>
              </a:pathLst>
            </a:custGeom>
            <a:blipFill>
              <a:blip r:embed="rId7"/>
              <a:stretch>
                <a:fillRect l="0" t="0" r="0" b="0"/>
              </a:stretch>
            </a:blipFill>
          </p:spPr>
        </p:sp>
        <p:sp>
          <p:nvSpPr>
            <p:cNvPr name="TextBox 7" id="7"/>
            <p:cNvSpPr txBox="true"/>
            <p:nvPr/>
          </p:nvSpPr>
          <p:spPr>
            <a:xfrm rot="-495494">
              <a:off x="779839" y="412390"/>
              <a:ext cx="3335486" cy="3393188"/>
            </a:xfrm>
            <a:prstGeom prst="rect">
              <a:avLst/>
            </a:prstGeom>
          </p:spPr>
          <p:txBody>
            <a:bodyPr anchor="t" rtlCol="false" tIns="0" lIns="0" bIns="0" rIns="0">
              <a:spAutoFit/>
            </a:bodyPr>
            <a:lstStyle/>
            <a:p>
              <a:pPr algn="ctr">
                <a:lnSpc>
                  <a:spcPts val="1692"/>
                </a:lnSpc>
              </a:pPr>
              <a:r>
                <a:rPr lang="en-US" b="true" sz="1209">
                  <a:solidFill>
                    <a:srgbClr val="000000"/>
                  </a:solidFill>
                  <a:latin typeface="Fahkwang Bold"/>
                  <a:ea typeface="Fahkwang Bold"/>
                  <a:cs typeface="Fahkwang Bold"/>
                  <a:sym typeface="Fahkwang Bold"/>
                </a:rPr>
                <a:t>GOOD TO KNOW!</a:t>
              </a:r>
            </a:p>
            <a:p>
              <a:pPr algn="ctr">
                <a:lnSpc>
                  <a:spcPts val="2077"/>
                </a:lnSpc>
                <a:spcBef>
                  <a:spcPct val="0"/>
                </a:spcBef>
              </a:pPr>
              <a:r>
                <a:rPr lang="en-US" sz="1483">
                  <a:solidFill>
                    <a:srgbClr val="000000"/>
                  </a:solidFill>
                  <a:latin typeface="Fahkwang Extra-Light"/>
                  <a:ea typeface="Fahkwang Extra-Light"/>
                  <a:cs typeface="Fahkwang Extra-Light"/>
                  <a:sym typeface="Fahkwang Extra-Light"/>
                </a:rPr>
                <a:t>Bologna’s summer cinema is very popular with international visitors too. In 2026, Sotto le stelle del Cinema attracted around 210,000 spectators, confirming its status as one of the city’s most loved summer events.</a:t>
              </a:r>
            </a:p>
          </p:txBody>
        </p:sp>
      </p:grpSp>
      <p:grpSp>
        <p:nvGrpSpPr>
          <p:cNvPr name="Group 8" id="8"/>
          <p:cNvGrpSpPr/>
          <p:nvPr/>
        </p:nvGrpSpPr>
        <p:grpSpPr>
          <a:xfrm rot="0">
            <a:off x="367672" y="484866"/>
            <a:ext cx="17406779" cy="1724816"/>
            <a:chOff x="0" y="0"/>
            <a:chExt cx="23209039" cy="2299754"/>
          </a:xfrm>
        </p:grpSpPr>
        <p:sp>
          <p:nvSpPr>
            <p:cNvPr name="TextBox 9" id="9"/>
            <p:cNvSpPr txBox="true"/>
            <p:nvPr/>
          </p:nvSpPr>
          <p:spPr>
            <a:xfrm rot="0">
              <a:off x="0" y="123825"/>
              <a:ext cx="23209039" cy="840359"/>
            </a:xfrm>
            <a:prstGeom prst="rect">
              <a:avLst/>
            </a:prstGeom>
          </p:spPr>
          <p:txBody>
            <a:bodyPr anchor="t" rtlCol="false" tIns="0" lIns="0" bIns="0" rIns="0">
              <a:spAutoFit/>
            </a:bodyPr>
            <a:lstStyle/>
            <a:p>
              <a:pPr algn="ctr">
                <a:lnSpc>
                  <a:spcPts val="4416"/>
                </a:lnSpc>
              </a:pPr>
              <a:r>
                <a:rPr lang="en-US" sz="4800" spc="48">
                  <a:solidFill>
                    <a:srgbClr val="FFFFFF"/>
                  </a:solidFill>
                  <a:latin typeface="Rubik One"/>
                  <a:ea typeface="Rubik One"/>
                  <a:cs typeface="Rubik One"/>
                  <a:sym typeface="Rubik One"/>
                </a:rPr>
                <a:t>CINE</a:t>
              </a:r>
              <a:r>
                <a:rPr lang="en-US" sz="4800" spc="48">
                  <a:solidFill>
                    <a:srgbClr val="FFFFFF"/>
                  </a:solidFill>
                  <a:latin typeface="Rubik One"/>
                  <a:ea typeface="Rubik One"/>
                  <a:cs typeface="Rubik One"/>
                  <a:sym typeface="Rubik One"/>
                </a:rPr>
                <a:t>MA UNDER THE STARS</a:t>
              </a:r>
            </a:p>
          </p:txBody>
        </p:sp>
        <p:sp>
          <p:nvSpPr>
            <p:cNvPr name="TextBox 10" id="10"/>
            <p:cNvSpPr txBox="true"/>
            <p:nvPr/>
          </p:nvSpPr>
          <p:spPr>
            <a:xfrm rot="0">
              <a:off x="0" y="1007106"/>
              <a:ext cx="23209039" cy="1292648"/>
            </a:xfrm>
            <a:prstGeom prst="rect">
              <a:avLst/>
            </a:prstGeom>
          </p:spPr>
          <p:txBody>
            <a:bodyPr anchor="t" rtlCol="false" tIns="0" lIns="0" bIns="0" rIns="0">
              <a:spAutoFit/>
            </a:bodyPr>
            <a:lstStyle/>
            <a:p>
              <a:pPr algn="ctr">
                <a:lnSpc>
                  <a:spcPts val="3919"/>
                </a:lnSpc>
              </a:pPr>
              <a:r>
                <a:rPr lang="en-US" sz="2799" spc="55">
                  <a:solidFill>
                    <a:srgbClr val="FFFFFF"/>
                  </a:solidFill>
                  <a:latin typeface="Raleway"/>
                  <a:ea typeface="Raleway"/>
                  <a:cs typeface="Raleway"/>
                  <a:sym typeface="Raleway"/>
                </a:rPr>
                <a:t>One of Bo</a:t>
              </a:r>
              <a:r>
                <a:rPr lang="en-US" sz="2799" spc="55">
                  <a:solidFill>
                    <a:srgbClr val="FFFFFF"/>
                  </a:solidFill>
                  <a:latin typeface="Raleway"/>
                  <a:ea typeface="Raleway"/>
                  <a:cs typeface="Raleway"/>
                  <a:sym typeface="Raleway"/>
                </a:rPr>
                <a:t>logna’s best </a:t>
              </a:r>
              <a:r>
                <a:rPr lang="en-US" b="true" sz="2799" i="true" spc="55">
                  <a:solidFill>
                    <a:srgbClr val="FFFFFF"/>
                  </a:solidFill>
                  <a:latin typeface="Raleway Bold Italics"/>
                  <a:ea typeface="Raleway Bold Italics"/>
                  <a:cs typeface="Raleway Bold Italics"/>
                  <a:sym typeface="Raleway Bold Italics"/>
                </a:rPr>
                <a:t>summer </a:t>
              </a:r>
              <a:r>
                <a:rPr lang="en-US" sz="2799" spc="55">
                  <a:solidFill>
                    <a:srgbClr val="FFFFFF"/>
                  </a:solidFill>
                  <a:latin typeface="Raleway"/>
                  <a:ea typeface="Raleway"/>
                  <a:cs typeface="Raleway"/>
                  <a:sym typeface="Raleway"/>
                </a:rPr>
                <a:t>traditions is also one of the simplest: </a:t>
              </a:r>
            </a:p>
            <a:p>
              <a:pPr algn="ctr">
                <a:lnSpc>
                  <a:spcPts val="3919"/>
                </a:lnSpc>
              </a:pPr>
              <a:r>
                <a:rPr lang="en-US" sz="2799" spc="55">
                  <a:solidFill>
                    <a:srgbClr val="FFFFFF"/>
                  </a:solidFill>
                  <a:latin typeface="Raleway"/>
                  <a:ea typeface="Raleway"/>
                  <a:cs typeface="Raleway"/>
                  <a:sym typeface="Raleway"/>
                </a:rPr>
                <a:t>watching a movie under the stars in Piazza Maggiore.</a:t>
              </a:r>
            </a:p>
          </p:txBody>
        </p:sp>
      </p:grpSp>
      <p:grpSp>
        <p:nvGrpSpPr>
          <p:cNvPr name="Group 11" id="11"/>
          <p:cNvGrpSpPr/>
          <p:nvPr/>
        </p:nvGrpSpPr>
        <p:grpSpPr>
          <a:xfrm rot="0">
            <a:off x="542449" y="5143500"/>
            <a:ext cx="3524910" cy="3524910"/>
            <a:chOff x="0" y="0"/>
            <a:chExt cx="4699880" cy="4699880"/>
          </a:xfrm>
        </p:grpSpPr>
        <p:sp>
          <p:nvSpPr>
            <p:cNvPr name="Freeform 12" id="12"/>
            <p:cNvSpPr/>
            <p:nvPr/>
          </p:nvSpPr>
          <p:spPr>
            <a:xfrm flipH="true" flipV="false" rot="0">
              <a:off x="0" y="0"/>
              <a:ext cx="4699880" cy="4699880"/>
            </a:xfrm>
            <a:custGeom>
              <a:avLst/>
              <a:gdLst/>
              <a:ahLst/>
              <a:cxnLst/>
              <a:rect r="r" b="b" t="t" l="l"/>
              <a:pathLst>
                <a:path h="4699880" w="4699880">
                  <a:moveTo>
                    <a:pt x="4699880" y="0"/>
                  </a:moveTo>
                  <a:lnTo>
                    <a:pt x="0" y="0"/>
                  </a:lnTo>
                  <a:lnTo>
                    <a:pt x="0" y="4699880"/>
                  </a:lnTo>
                  <a:lnTo>
                    <a:pt x="4699880" y="4699880"/>
                  </a:lnTo>
                  <a:lnTo>
                    <a:pt x="4699880" y="0"/>
                  </a:lnTo>
                  <a:close/>
                </a:path>
              </a:pathLst>
            </a:custGeom>
            <a:blipFill>
              <a:blip r:embed="rId7"/>
              <a:stretch>
                <a:fillRect l="0" t="0" r="0" b="0"/>
              </a:stretch>
            </a:blipFill>
          </p:spPr>
        </p:sp>
        <p:sp>
          <p:nvSpPr>
            <p:cNvPr name="TextBox 13" id="13"/>
            <p:cNvSpPr txBox="true"/>
            <p:nvPr/>
          </p:nvSpPr>
          <p:spPr>
            <a:xfrm rot="586049">
              <a:off x="422487" y="876053"/>
              <a:ext cx="3861370" cy="2343453"/>
            </a:xfrm>
            <a:prstGeom prst="rect">
              <a:avLst/>
            </a:prstGeom>
          </p:spPr>
          <p:txBody>
            <a:bodyPr anchor="t" rtlCol="false" tIns="0" lIns="0" bIns="0" rIns="0">
              <a:spAutoFit/>
            </a:bodyPr>
            <a:lstStyle/>
            <a:p>
              <a:pPr algn="l">
                <a:lnSpc>
                  <a:spcPts val="2349"/>
                </a:lnSpc>
                <a:spcBef>
                  <a:spcPct val="0"/>
                </a:spcBef>
              </a:pPr>
              <a:r>
                <a:rPr lang="en-US" sz="1678">
                  <a:solidFill>
                    <a:srgbClr val="000000"/>
                  </a:solidFill>
                  <a:latin typeface="Fahkwang Extra-Light"/>
                  <a:ea typeface="Fahkwang Extra-Light"/>
                  <a:cs typeface="Fahkwang Extra-Light"/>
                  <a:sym typeface="Fahkwang Extra-Light"/>
                </a:rPr>
                <a:t>📍 Where: Piazza Maggiore</a:t>
              </a:r>
            </a:p>
            <a:p>
              <a:pPr algn="l">
                <a:lnSpc>
                  <a:spcPts val="2349"/>
                </a:lnSpc>
                <a:spcBef>
                  <a:spcPct val="0"/>
                </a:spcBef>
              </a:pPr>
              <a:r>
                <a:rPr lang="en-US" sz="1678">
                  <a:solidFill>
                    <a:srgbClr val="000000"/>
                  </a:solidFill>
                  <a:latin typeface="Fahkwang Extra-Light"/>
                  <a:ea typeface="Fahkwang Extra-Light"/>
                  <a:cs typeface="Fahkwang Extra-Light"/>
                  <a:sym typeface="Fahkwang Extra-Light"/>
                </a:rPr>
                <a:t>📅 When: usually from June to August</a:t>
              </a:r>
            </a:p>
            <a:p>
              <a:pPr algn="l">
                <a:lnSpc>
                  <a:spcPts val="2349"/>
                </a:lnSpc>
                <a:spcBef>
                  <a:spcPct val="0"/>
                </a:spcBef>
              </a:pPr>
              <a:r>
                <a:rPr lang="en-US" sz="1678">
                  <a:solidFill>
                    <a:srgbClr val="000000"/>
                  </a:solidFill>
                  <a:latin typeface="Fahkwang Extra-Light"/>
                  <a:ea typeface="Fahkwang Extra-Light"/>
                  <a:cs typeface="Fahkwang Extra-Light"/>
                  <a:sym typeface="Fahkwang Extra-Light"/>
                </a:rPr>
                <a:t>🎟️ Admission: free, no ticket required</a:t>
              </a:r>
            </a:p>
            <a:p>
              <a:pPr algn="l">
                <a:lnSpc>
                  <a:spcPts val="2349"/>
                </a:lnSpc>
                <a:spcBef>
                  <a:spcPct val="0"/>
                </a:spcBef>
              </a:pPr>
              <a:r>
                <a:rPr lang="en-US" sz="1678">
                  <a:solidFill>
                    <a:srgbClr val="000000"/>
                  </a:solidFill>
                  <a:latin typeface="Fahkwang Extra-Light"/>
                  <a:ea typeface="Fahkwang Extra-Light"/>
                  <a:cs typeface="Fahkwang Extra-Light"/>
                  <a:sym typeface="Fahkwang Extra-Light"/>
                </a:rPr>
                <a:t>🌙 Start time: after sunset, </a:t>
              </a:r>
            </a:p>
          </p:txBody>
        </p:sp>
      </p:gr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163459"/>
        </a:solidFill>
      </p:bgPr>
    </p:bg>
    <p:spTree>
      <p:nvGrpSpPr>
        <p:cNvPr id="1" name=""/>
        <p:cNvGrpSpPr/>
        <p:nvPr/>
      </p:nvGrpSpPr>
      <p:grpSpPr>
        <a:xfrm>
          <a:off x="0" y="0"/>
          <a:ext cx="0" cy="0"/>
          <a:chOff x="0" y="0"/>
          <a:chExt cx="0" cy="0"/>
        </a:xfrm>
      </p:grpSpPr>
      <p:sp>
        <p:nvSpPr>
          <p:cNvPr name="Freeform 2" id="2"/>
          <p:cNvSpPr/>
          <p:nvPr/>
        </p:nvSpPr>
        <p:spPr>
          <a:xfrm flipH="false" flipV="false" rot="4084384">
            <a:off x="5770432" y="2308414"/>
            <a:ext cx="792099" cy="466619"/>
          </a:xfrm>
          <a:custGeom>
            <a:avLst/>
            <a:gdLst/>
            <a:ahLst/>
            <a:cxnLst/>
            <a:rect r="r" b="b" t="t" l="l"/>
            <a:pathLst>
              <a:path h="466619" w="792099">
                <a:moveTo>
                  <a:pt x="0" y="0"/>
                </a:moveTo>
                <a:lnTo>
                  <a:pt x="792099" y="0"/>
                </a:lnTo>
                <a:lnTo>
                  <a:pt x="792099" y="466618"/>
                </a:lnTo>
                <a:lnTo>
                  <a:pt x="0" y="4666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813455" y="1094175"/>
            <a:ext cx="9460745" cy="1628775"/>
          </a:xfrm>
          <a:prstGeom prst="rect">
            <a:avLst/>
          </a:prstGeom>
        </p:spPr>
        <p:txBody>
          <a:bodyPr anchor="t" rtlCol="false" tIns="0" lIns="0" bIns="0" rIns="0">
            <a:spAutoFit/>
          </a:bodyPr>
          <a:lstStyle/>
          <a:p>
            <a:pPr algn="l" marL="0" indent="0" lvl="0">
              <a:lnSpc>
                <a:spcPts val="6000"/>
              </a:lnSpc>
            </a:pPr>
            <a:r>
              <a:rPr lang="en-US" sz="6000" u="none">
                <a:solidFill>
                  <a:srgbClr val="5170FF"/>
                </a:solidFill>
                <a:latin typeface="Maharlika"/>
                <a:ea typeface="Maharlika"/>
                <a:cs typeface="Maharlika"/>
                <a:sym typeface="Maharlika"/>
              </a:rPr>
              <a:t>Events and culture website</a:t>
            </a:r>
          </a:p>
        </p:txBody>
      </p:sp>
      <p:grpSp>
        <p:nvGrpSpPr>
          <p:cNvPr name="Group 4" id="4"/>
          <p:cNvGrpSpPr/>
          <p:nvPr/>
        </p:nvGrpSpPr>
        <p:grpSpPr>
          <a:xfrm rot="0">
            <a:off x="813455" y="2651172"/>
            <a:ext cx="6886474" cy="1383555"/>
            <a:chOff x="0" y="0"/>
            <a:chExt cx="9181966" cy="1844739"/>
          </a:xfrm>
        </p:grpSpPr>
        <p:grpSp>
          <p:nvGrpSpPr>
            <p:cNvPr name="Group 5" id="5"/>
            <p:cNvGrpSpPr/>
            <p:nvPr/>
          </p:nvGrpSpPr>
          <p:grpSpPr>
            <a:xfrm rot="0">
              <a:off x="0" y="0"/>
              <a:ext cx="9181966" cy="1844739"/>
              <a:chOff x="0" y="0"/>
              <a:chExt cx="2287883" cy="459656"/>
            </a:xfrm>
          </p:grpSpPr>
          <p:sp>
            <p:nvSpPr>
              <p:cNvPr name="Freeform 6" id="6"/>
              <p:cNvSpPr/>
              <p:nvPr/>
            </p:nvSpPr>
            <p:spPr>
              <a:xfrm flipH="false" flipV="false" rot="0">
                <a:off x="0" y="0"/>
                <a:ext cx="2287883" cy="459656"/>
              </a:xfrm>
              <a:custGeom>
                <a:avLst/>
                <a:gdLst/>
                <a:ahLst/>
                <a:cxnLst/>
                <a:rect r="r" b="b" t="t" l="l"/>
                <a:pathLst>
                  <a:path h="459656" w="2287883">
                    <a:moveTo>
                      <a:pt x="0" y="0"/>
                    </a:moveTo>
                    <a:lnTo>
                      <a:pt x="2287883" y="0"/>
                    </a:lnTo>
                    <a:lnTo>
                      <a:pt x="2287883" y="459656"/>
                    </a:lnTo>
                    <a:lnTo>
                      <a:pt x="0" y="459656"/>
                    </a:lnTo>
                    <a:close/>
                  </a:path>
                </a:pathLst>
              </a:custGeom>
              <a:solidFill>
                <a:srgbClr val="FFFFFF">
                  <a:alpha val="25882"/>
                </a:srgbClr>
              </a:solidFill>
            </p:spPr>
          </p:sp>
        </p:grpSp>
        <p:sp>
          <p:nvSpPr>
            <p:cNvPr name="Freeform 7" id="7"/>
            <p:cNvSpPr/>
            <p:nvPr/>
          </p:nvSpPr>
          <p:spPr>
            <a:xfrm flipH="false" flipV="false" rot="0">
              <a:off x="173701" y="338412"/>
              <a:ext cx="1154995" cy="1167914"/>
            </a:xfrm>
            <a:custGeom>
              <a:avLst/>
              <a:gdLst/>
              <a:ahLst/>
              <a:cxnLst/>
              <a:rect r="r" b="b" t="t" l="l"/>
              <a:pathLst>
                <a:path h="1167914" w="1154995">
                  <a:moveTo>
                    <a:pt x="0" y="0"/>
                  </a:moveTo>
                  <a:lnTo>
                    <a:pt x="1154995" y="0"/>
                  </a:lnTo>
                  <a:lnTo>
                    <a:pt x="1154995" y="1167915"/>
                  </a:lnTo>
                  <a:lnTo>
                    <a:pt x="0" y="1167915"/>
                  </a:lnTo>
                  <a:lnTo>
                    <a:pt x="0" y="0"/>
                  </a:lnTo>
                  <a:close/>
                </a:path>
              </a:pathLst>
            </a:custGeom>
            <a:blipFill>
              <a:blip r:embed="rId4"/>
              <a:stretch>
                <a:fillRect l="-91260" t="-23088" r="-91503" b="-23946"/>
              </a:stretch>
            </a:blipFill>
          </p:spPr>
        </p:sp>
        <p:sp>
          <p:nvSpPr>
            <p:cNvPr name="TextBox 8" id="8"/>
            <p:cNvSpPr txBox="true"/>
            <p:nvPr/>
          </p:nvSpPr>
          <p:spPr>
            <a:xfrm rot="0">
              <a:off x="1553259" y="106327"/>
              <a:ext cx="7455006" cy="1447588"/>
            </a:xfrm>
            <a:prstGeom prst="rect">
              <a:avLst/>
            </a:prstGeom>
          </p:spPr>
          <p:txBody>
            <a:bodyPr anchor="t" rtlCol="false" tIns="0" lIns="0" bIns="0" rIns="0">
              <a:spAutoFit/>
            </a:bodyPr>
            <a:lstStyle/>
            <a:p>
              <a:pPr algn="ctr">
                <a:lnSpc>
                  <a:spcPts val="2239"/>
                </a:lnSpc>
                <a:spcBef>
                  <a:spcPct val="0"/>
                </a:spcBef>
              </a:pPr>
              <a:r>
                <a:rPr lang="en-US" b="true" sz="1599" u="sng">
                  <a:solidFill>
                    <a:srgbClr val="FFFFFF"/>
                  </a:solidFill>
                  <a:latin typeface="Fahkwang Bold"/>
                  <a:ea typeface="Fahkwang Bold"/>
                  <a:cs typeface="Fahkwang Bold"/>
                  <a:sym typeface="Fahkwang Bold"/>
                  <a:hlinkClick r:id="rId5" tooltip="https://agenda.comune.bologna.it/cultura/"/>
                </a:rPr>
                <a:t>Agenda Cultura Bologna</a:t>
              </a:r>
            </a:p>
            <a:p>
              <a:pPr algn="ctr">
                <a:lnSpc>
                  <a:spcPts val="2239"/>
                </a:lnSpc>
                <a:spcBef>
                  <a:spcPct val="0"/>
                </a:spcBef>
              </a:pP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hlinkClick r:id="rId6" tooltip="https://agenda.comune.bologna.it/cultura/"/>
                </a:rPr>
                <a:t>Official city calendar for exhibitions, concerts, theatre, talks and cultural events.</a:t>
              </a:r>
            </a:p>
          </p:txBody>
        </p:sp>
      </p:grpSp>
      <p:grpSp>
        <p:nvGrpSpPr>
          <p:cNvPr name="Group 9" id="9"/>
          <p:cNvGrpSpPr/>
          <p:nvPr/>
        </p:nvGrpSpPr>
        <p:grpSpPr>
          <a:xfrm rot="0">
            <a:off x="813455" y="4195630"/>
            <a:ext cx="6886474" cy="1383555"/>
            <a:chOff x="0" y="0"/>
            <a:chExt cx="9181966" cy="1844739"/>
          </a:xfrm>
        </p:grpSpPr>
        <p:grpSp>
          <p:nvGrpSpPr>
            <p:cNvPr name="Group 10" id="10"/>
            <p:cNvGrpSpPr/>
            <p:nvPr/>
          </p:nvGrpSpPr>
          <p:grpSpPr>
            <a:xfrm rot="0">
              <a:off x="0" y="0"/>
              <a:ext cx="9181966" cy="1844739"/>
              <a:chOff x="0" y="0"/>
              <a:chExt cx="2287883" cy="459656"/>
            </a:xfrm>
          </p:grpSpPr>
          <p:sp>
            <p:nvSpPr>
              <p:cNvPr name="Freeform 11" id="11"/>
              <p:cNvSpPr/>
              <p:nvPr/>
            </p:nvSpPr>
            <p:spPr>
              <a:xfrm flipH="false" flipV="false" rot="0">
                <a:off x="0" y="0"/>
                <a:ext cx="2287883" cy="459656"/>
              </a:xfrm>
              <a:custGeom>
                <a:avLst/>
                <a:gdLst/>
                <a:ahLst/>
                <a:cxnLst/>
                <a:rect r="r" b="b" t="t" l="l"/>
                <a:pathLst>
                  <a:path h="459656" w="2287883">
                    <a:moveTo>
                      <a:pt x="0" y="0"/>
                    </a:moveTo>
                    <a:lnTo>
                      <a:pt x="2287883" y="0"/>
                    </a:lnTo>
                    <a:lnTo>
                      <a:pt x="2287883" y="459656"/>
                    </a:lnTo>
                    <a:lnTo>
                      <a:pt x="0" y="459656"/>
                    </a:lnTo>
                    <a:close/>
                  </a:path>
                </a:pathLst>
              </a:custGeom>
              <a:solidFill>
                <a:srgbClr val="FFFFFF">
                  <a:alpha val="25882"/>
                </a:srgbClr>
              </a:solidFill>
            </p:spPr>
          </p:sp>
        </p:grpSp>
        <p:sp>
          <p:nvSpPr>
            <p:cNvPr name="Freeform 12" id="12"/>
            <p:cNvSpPr/>
            <p:nvPr/>
          </p:nvSpPr>
          <p:spPr>
            <a:xfrm flipH="false" flipV="false" rot="0">
              <a:off x="173701" y="318557"/>
              <a:ext cx="960003" cy="1042583"/>
            </a:xfrm>
            <a:custGeom>
              <a:avLst/>
              <a:gdLst/>
              <a:ahLst/>
              <a:cxnLst/>
              <a:rect r="r" b="b" t="t" l="l"/>
              <a:pathLst>
                <a:path h="1042583" w="960003">
                  <a:moveTo>
                    <a:pt x="0" y="0"/>
                  </a:moveTo>
                  <a:lnTo>
                    <a:pt x="960002" y="0"/>
                  </a:lnTo>
                  <a:lnTo>
                    <a:pt x="960002" y="1042583"/>
                  </a:lnTo>
                  <a:lnTo>
                    <a:pt x="0" y="1042583"/>
                  </a:lnTo>
                  <a:lnTo>
                    <a:pt x="0" y="0"/>
                  </a:lnTo>
                  <a:close/>
                </a:path>
              </a:pathLst>
            </a:custGeom>
            <a:blipFill>
              <a:blip r:embed="rId7"/>
              <a:stretch>
                <a:fillRect l="-11063" t="-4239" r="-12900" b="-9905"/>
              </a:stretch>
            </a:blipFill>
          </p:spPr>
        </p:sp>
        <p:sp>
          <p:nvSpPr>
            <p:cNvPr name="TextBox 13" id="13"/>
            <p:cNvSpPr txBox="true"/>
            <p:nvPr/>
          </p:nvSpPr>
          <p:spPr>
            <a:xfrm rot="0">
              <a:off x="1060011" y="189674"/>
              <a:ext cx="7948254" cy="1447588"/>
            </a:xfrm>
            <a:prstGeom prst="rect">
              <a:avLst/>
            </a:prstGeom>
          </p:spPr>
          <p:txBody>
            <a:bodyPr anchor="t" rtlCol="false" tIns="0" lIns="0" bIns="0" rIns="0">
              <a:spAutoFit/>
            </a:bodyPr>
            <a:lstStyle/>
            <a:p>
              <a:pPr algn="ctr">
                <a:lnSpc>
                  <a:spcPts val="2239"/>
                </a:lnSpc>
                <a:spcBef>
                  <a:spcPct val="0"/>
                </a:spcBef>
              </a:pPr>
              <a:r>
                <a:rPr lang="en-US" b="true" sz="1599" u="sng">
                  <a:solidFill>
                    <a:srgbClr val="FFFFFF"/>
                  </a:solidFill>
                  <a:latin typeface="Fahkwang Bold"/>
                  <a:ea typeface="Fahkwang Bold"/>
                  <a:cs typeface="Fahkwang Bold"/>
                  <a:sym typeface="Fahkwang Bold"/>
                  <a:hlinkClick r:id="rId8" tooltip="https://agenda.comune.bologna.it/cultura/"/>
                </a:rPr>
                <a:t>Bologna Welcome</a:t>
              </a:r>
            </a:p>
            <a:p>
              <a:pPr algn="ctr">
                <a:lnSpc>
                  <a:spcPts val="2239"/>
                </a:lnSpc>
                <a:spcBef>
                  <a:spcPct val="0"/>
                </a:spcBef>
              </a:pPr>
            </a:p>
            <a:p>
              <a:pPr algn="ctr">
                <a:lnSpc>
                  <a:spcPts val="2239"/>
                </a:lnSpc>
                <a:spcBef>
                  <a:spcPct val="0"/>
                </a:spcBef>
              </a:pPr>
              <a:r>
                <a:rPr lang="en-US" sz="1599">
                  <a:solidFill>
                    <a:srgbClr val="FFFFFF"/>
                  </a:solidFill>
                  <a:latin typeface="Fahkwang"/>
                  <a:ea typeface="Fahkwang"/>
                  <a:cs typeface="Fahkwang"/>
                  <a:sym typeface="Fahkwang"/>
                </a:rPr>
                <a:t>            </a:t>
              </a:r>
              <a:r>
                <a:rPr lang="en-US" sz="1599">
                  <a:solidFill>
                    <a:srgbClr val="FFFFFF"/>
                  </a:solidFill>
                  <a:latin typeface="Fahkwang"/>
                  <a:ea typeface="Fahkwang"/>
                  <a:cs typeface="Fahkwang"/>
                  <a:sym typeface="Fahkwang"/>
                  <a:hlinkClick r:id="rId9" tooltip="https://agenda.comune.bologna.it/cultura/"/>
                </a:rPr>
                <a:t>Tourism portal with events, tours, museums, exhibitions, guided visits and cultural highlights.</a:t>
              </a:r>
            </a:p>
          </p:txBody>
        </p:sp>
      </p:grpSp>
      <p:grpSp>
        <p:nvGrpSpPr>
          <p:cNvPr name="Group 14" id="14"/>
          <p:cNvGrpSpPr/>
          <p:nvPr/>
        </p:nvGrpSpPr>
        <p:grpSpPr>
          <a:xfrm rot="0">
            <a:off x="813455" y="5740089"/>
            <a:ext cx="6886474" cy="1383555"/>
            <a:chOff x="0" y="0"/>
            <a:chExt cx="9181966" cy="1844739"/>
          </a:xfrm>
        </p:grpSpPr>
        <p:grpSp>
          <p:nvGrpSpPr>
            <p:cNvPr name="Group 15" id="15"/>
            <p:cNvGrpSpPr/>
            <p:nvPr/>
          </p:nvGrpSpPr>
          <p:grpSpPr>
            <a:xfrm rot="0">
              <a:off x="0" y="0"/>
              <a:ext cx="9181966" cy="1844739"/>
              <a:chOff x="0" y="0"/>
              <a:chExt cx="2287883" cy="459656"/>
            </a:xfrm>
          </p:grpSpPr>
          <p:sp>
            <p:nvSpPr>
              <p:cNvPr name="Freeform 16" id="16"/>
              <p:cNvSpPr/>
              <p:nvPr/>
            </p:nvSpPr>
            <p:spPr>
              <a:xfrm flipH="false" flipV="false" rot="0">
                <a:off x="0" y="0"/>
                <a:ext cx="2287883" cy="459656"/>
              </a:xfrm>
              <a:custGeom>
                <a:avLst/>
                <a:gdLst/>
                <a:ahLst/>
                <a:cxnLst/>
                <a:rect r="r" b="b" t="t" l="l"/>
                <a:pathLst>
                  <a:path h="459656" w="2287883">
                    <a:moveTo>
                      <a:pt x="0" y="0"/>
                    </a:moveTo>
                    <a:lnTo>
                      <a:pt x="2287883" y="0"/>
                    </a:lnTo>
                    <a:lnTo>
                      <a:pt x="2287883" y="459656"/>
                    </a:lnTo>
                    <a:lnTo>
                      <a:pt x="0" y="459656"/>
                    </a:lnTo>
                    <a:close/>
                  </a:path>
                </a:pathLst>
              </a:custGeom>
              <a:solidFill>
                <a:srgbClr val="FFFFFF">
                  <a:alpha val="25882"/>
                </a:srgbClr>
              </a:solidFill>
            </p:spPr>
          </p:sp>
        </p:grpSp>
        <p:sp>
          <p:nvSpPr>
            <p:cNvPr name="Freeform 17" id="17"/>
            <p:cNvSpPr/>
            <p:nvPr/>
          </p:nvSpPr>
          <p:spPr>
            <a:xfrm flipH="false" flipV="false" rot="0">
              <a:off x="173701" y="164263"/>
              <a:ext cx="1245774" cy="1245774"/>
            </a:xfrm>
            <a:custGeom>
              <a:avLst/>
              <a:gdLst/>
              <a:ahLst/>
              <a:cxnLst/>
              <a:rect r="r" b="b" t="t" l="l"/>
              <a:pathLst>
                <a:path h="1245774" w="1245774">
                  <a:moveTo>
                    <a:pt x="0" y="0"/>
                  </a:moveTo>
                  <a:lnTo>
                    <a:pt x="1245774" y="0"/>
                  </a:lnTo>
                  <a:lnTo>
                    <a:pt x="1245774" y="1245775"/>
                  </a:lnTo>
                  <a:lnTo>
                    <a:pt x="0" y="1245775"/>
                  </a:lnTo>
                  <a:lnTo>
                    <a:pt x="0" y="0"/>
                  </a:lnTo>
                  <a:close/>
                </a:path>
              </a:pathLst>
            </a:custGeom>
            <a:blipFill>
              <a:blip r:embed="rId10"/>
              <a:stretch>
                <a:fillRect l="0" t="0" r="0" b="0"/>
              </a:stretch>
            </a:blipFill>
          </p:spPr>
        </p:sp>
        <p:sp>
          <p:nvSpPr>
            <p:cNvPr name="TextBox 18" id="18"/>
            <p:cNvSpPr txBox="true"/>
            <p:nvPr/>
          </p:nvSpPr>
          <p:spPr>
            <a:xfrm rot="0">
              <a:off x="1419475" y="168785"/>
              <a:ext cx="7500760" cy="1447588"/>
            </a:xfrm>
            <a:prstGeom prst="rect">
              <a:avLst/>
            </a:prstGeom>
          </p:spPr>
          <p:txBody>
            <a:bodyPr anchor="t" rtlCol="false" tIns="0" lIns="0" bIns="0" rIns="0">
              <a:spAutoFit/>
            </a:bodyPr>
            <a:lstStyle/>
            <a:p>
              <a:pPr algn="ctr">
                <a:lnSpc>
                  <a:spcPts val="2239"/>
                </a:lnSpc>
                <a:spcBef>
                  <a:spcPct val="0"/>
                </a:spcBef>
              </a:pPr>
              <a:r>
                <a:rPr lang="en-US" b="true" sz="1599" u="sng">
                  <a:solidFill>
                    <a:srgbClr val="FFFFFF"/>
                  </a:solidFill>
                  <a:latin typeface="Fahkwang Bold"/>
                  <a:ea typeface="Fahkwang Bold"/>
                  <a:cs typeface="Fahkwang Bold"/>
                  <a:sym typeface="Fahkwang Bold"/>
                  <a:hlinkClick r:id="rId11" tooltip="https://visitupbologna.com"/>
                </a:rPr>
                <a:t>VisitUp Bologna</a:t>
              </a:r>
            </a:p>
            <a:p>
              <a:pPr algn="ctr">
                <a:lnSpc>
                  <a:spcPts val="2239"/>
                </a:lnSpc>
                <a:spcBef>
                  <a:spcPct val="0"/>
                </a:spcBef>
              </a:pPr>
            </a:p>
            <a:p>
              <a:pPr algn="ctr">
                <a:lnSpc>
                  <a:spcPts val="2239"/>
                </a:lnSpc>
                <a:spcBef>
                  <a:spcPct val="0"/>
                </a:spcBef>
              </a:pPr>
              <a:r>
                <a:rPr lang="en-US" sz="1599">
                  <a:solidFill>
                    <a:srgbClr val="FFFFFF"/>
                  </a:solidFill>
                  <a:latin typeface="Fahkwang"/>
                  <a:ea typeface="Fahkwang"/>
                  <a:cs typeface="Fahkwang"/>
                  <a:sym typeface="Fahkwang"/>
                </a:rPr>
                <a:t>               </a:t>
              </a:r>
              <a:r>
                <a:rPr lang="en-US" sz="1599">
                  <a:solidFill>
                    <a:srgbClr val="FFFFFF"/>
                  </a:solidFill>
                  <a:latin typeface="Fahkwang Extra-Light"/>
                  <a:ea typeface="Fahkwang Extra-Light"/>
                  <a:cs typeface="Fahkwang Extra-Light"/>
                  <a:sym typeface="Fahkwang Extra-Light"/>
                  <a:hlinkClick r:id="rId12" tooltip="https://visitupbologna.com"/>
                </a:rPr>
                <a:t>Regularly updated listings for concerts, theatre, festivals, nightlife and city events.</a:t>
              </a:r>
            </a:p>
          </p:txBody>
        </p:sp>
      </p:grpSp>
      <p:grpSp>
        <p:nvGrpSpPr>
          <p:cNvPr name="Group 19" id="19"/>
          <p:cNvGrpSpPr/>
          <p:nvPr/>
        </p:nvGrpSpPr>
        <p:grpSpPr>
          <a:xfrm rot="0">
            <a:off x="813455" y="7284548"/>
            <a:ext cx="6886474" cy="1383555"/>
            <a:chOff x="0" y="0"/>
            <a:chExt cx="9181966" cy="1844739"/>
          </a:xfrm>
        </p:grpSpPr>
        <p:grpSp>
          <p:nvGrpSpPr>
            <p:cNvPr name="Group 20" id="20"/>
            <p:cNvGrpSpPr/>
            <p:nvPr/>
          </p:nvGrpSpPr>
          <p:grpSpPr>
            <a:xfrm rot="0">
              <a:off x="0" y="0"/>
              <a:ext cx="9181966" cy="1844739"/>
              <a:chOff x="0" y="0"/>
              <a:chExt cx="2287883" cy="459656"/>
            </a:xfrm>
          </p:grpSpPr>
          <p:sp>
            <p:nvSpPr>
              <p:cNvPr name="Freeform 21" id="21"/>
              <p:cNvSpPr/>
              <p:nvPr/>
            </p:nvSpPr>
            <p:spPr>
              <a:xfrm flipH="false" flipV="false" rot="0">
                <a:off x="0" y="0"/>
                <a:ext cx="2287883" cy="459656"/>
              </a:xfrm>
              <a:custGeom>
                <a:avLst/>
                <a:gdLst/>
                <a:ahLst/>
                <a:cxnLst/>
                <a:rect r="r" b="b" t="t" l="l"/>
                <a:pathLst>
                  <a:path h="459656" w="2287883">
                    <a:moveTo>
                      <a:pt x="0" y="0"/>
                    </a:moveTo>
                    <a:lnTo>
                      <a:pt x="2287883" y="0"/>
                    </a:lnTo>
                    <a:lnTo>
                      <a:pt x="2287883" y="459656"/>
                    </a:lnTo>
                    <a:lnTo>
                      <a:pt x="0" y="459656"/>
                    </a:lnTo>
                    <a:close/>
                  </a:path>
                </a:pathLst>
              </a:custGeom>
              <a:solidFill>
                <a:srgbClr val="FFFFFF">
                  <a:alpha val="25882"/>
                </a:srgbClr>
              </a:solidFill>
            </p:spPr>
          </p:sp>
        </p:grpSp>
        <p:sp>
          <p:nvSpPr>
            <p:cNvPr name="Freeform 22" id="22"/>
            <p:cNvSpPr/>
            <p:nvPr/>
          </p:nvSpPr>
          <p:spPr>
            <a:xfrm flipH="false" flipV="false" rot="0">
              <a:off x="142945" y="203200"/>
              <a:ext cx="1267306" cy="1267306"/>
            </a:xfrm>
            <a:custGeom>
              <a:avLst/>
              <a:gdLst/>
              <a:ahLst/>
              <a:cxnLst/>
              <a:rect r="r" b="b" t="t" l="l"/>
              <a:pathLst>
                <a:path h="1267306" w="1267306">
                  <a:moveTo>
                    <a:pt x="0" y="0"/>
                  </a:moveTo>
                  <a:lnTo>
                    <a:pt x="1267306" y="0"/>
                  </a:lnTo>
                  <a:lnTo>
                    <a:pt x="1267306" y="1267306"/>
                  </a:lnTo>
                  <a:lnTo>
                    <a:pt x="0" y="1267306"/>
                  </a:lnTo>
                  <a:lnTo>
                    <a:pt x="0" y="0"/>
                  </a:lnTo>
                  <a:close/>
                </a:path>
              </a:pathLst>
            </a:custGeom>
            <a:blipFill>
              <a:blip r:embed="rId13"/>
              <a:stretch>
                <a:fillRect l="0" t="0" r="0" b="0"/>
              </a:stretch>
            </a:blipFill>
          </p:spPr>
        </p:sp>
        <p:sp>
          <p:nvSpPr>
            <p:cNvPr name="TextBox 23" id="23"/>
            <p:cNvSpPr txBox="true"/>
            <p:nvPr/>
          </p:nvSpPr>
          <p:spPr>
            <a:xfrm rot="0">
              <a:off x="1578659" y="184288"/>
              <a:ext cx="7603306" cy="1447588"/>
            </a:xfrm>
            <a:prstGeom prst="rect">
              <a:avLst/>
            </a:prstGeom>
          </p:spPr>
          <p:txBody>
            <a:bodyPr anchor="t" rtlCol="false" tIns="0" lIns="0" bIns="0" rIns="0">
              <a:spAutoFit/>
            </a:bodyPr>
            <a:lstStyle/>
            <a:p>
              <a:pPr algn="ctr">
                <a:lnSpc>
                  <a:spcPts val="2239"/>
                </a:lnSpc>
                <a:spcBef>
                  <a:spcPct val="0"/>
                </a:spcBef>
              </a:pPr>
              <a:r>
                <a:rPr lang="en-US" b="true" sz="1599" u="sng">
                  <a:solidFill>
                    <a:srgbClr val="FFFFFF"/>
                  </a:solidFill>
                  <a:latin typeface="Fahkwang Bold"/>
                  <a:ea typeface="Fahkwang Bold"/>
                  <a:cs typeface="Fahkwang Bold"/>
                  <a:sym typeface="Fahkwang Bold"/>
                  <a:hlinkClick r:id="rId14" tooltip="https://questoapp.com/bologna"/>
                </a:rPr>
                <a:t>Questo App</a:t>
              </a:r>
            </a:p>
            <a:p>
              <a:pPr algn="ctr">
                <a:lnSpc>
                  <a:spcPts val="2239"/>
                </a:lnSpc>
                <a:spcBef>
                  <a:spcPct val="0"/>
                </a:spcBef>
              </a:pP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hlinkClick r:id="rId15" tooltip="https://questoapp.com/bologna"/>
                </a:rPr>
                <a:t>Self-guided tours and themed city walks (mysteries, legends, highlights). Great for exploring.</a:t>
              </a:r>
            </a:p>
          </p:txBody>
        </p:sp>
      </p:grpSp>
      <p:grpSp>
        <p:nvGrpSpPr>
          <p:cNvPr name="Group 24" id="24"/>
          <p:cNvGrpSpPr/>
          <p:nvPr/>
        </p:nvGrpSpPr>
        <p:grpSpPr>
          <a:xfrm rot="0">
            <a:off x="813455" y="8829007"/>
            <a:ext cx="6886474" cy="1383555"/>
            <a:chOff x="0" y="0"/>
            <a:chExt cx="2287883" cy="459656"/>
          </a:xfrm>
        </p:grpSpPr>
        <p:sp>
          <p:nvSpPr>
            <p:cNvPr name="Freeform 25" id="25"/>
            <p:cNvSpPr/>
            <p:nvPr/>
          </p:nvSpPr>
          <p:spPr>
            <a:xfrm flipH="false" flipV="false" rot="0">
              <a:off x="0" y="0"/>
              <a:ext cx="2287883" cy="459656"/>
            </a:xfrm>
            <a:custGeom>
              <a:avLst/>
              <a:gdLst/>
              <a:ahLst/>
              <a:cxnLst/>
              <a:rect r="r" b="b" t="t" l="l"/>
              <a:pathLst>
                <a:path h="459656" w="2287883">
                  <a:moveTo>
                    <a:pt x="0" y="0"/>
                  </a:moveTo>
                  <a:lnTo>
                    <a:pt x="2287883" y="0"/>
                  </a:lnTo>
                  <a:lnTo>
                    <a:pt x="2287883" y="459656"/>
                  </a:lnTo>
                  <a:lnTo>
                    <a:pt x="0" y="459656"/>
                  </a:lnTo>
                  <a:close/>
                </a:path>
              </a:pathLst>
            </a:custGeom>
            <a:solidFill>
              <a:srgbClr val="FFFFFF">
                <a:alpha val="25882"/>
              </a:srgbClr>
            </a:solidFill>
          </p:spPr>
        </p:sp>
      </p:grpSp>
      <p:sp>
        <p:nvSpPr>
          <p:cNvPr name="Freeform 26" id="26"/>
          <p:cNvSpPr/>
          <p:nvPr/>
        </p:nvSpPr>
        <p:spPr>
          <a:xfrm flipH="false" flipV="false" rot="0">
            <a:off x="991006" y="8998805"/>
            <a:ext cx="865778" cy="961312"/>
          </a:xfrm>
          <a:custGeom>
            <a:avLst/>
            <a:gdLst/>
            <a:ahLst/>
            <a:cxnLst/>
            <a:rect r="r" b="b" t="t" l="l"/>
            <a:pathLst>
              <a:path h="961312" w="865778">
                <a:moveTo>
                  <a:pt x="0" y="0"/>
                </a:moveTo>
                <a:lnTo>
                  <a:pt x="865778" y="0"/>
                </a:lnTo>
                <a:lnTo>
                  <a:pt x="865778" y="961312"/>
                </a:lnTo>
                <a:lnTo>
                  <a:pt x="0" y="961312"/>
                </a:lnTo>
                <a:lnTo>
                  <a:pt x="0" y="0"/>
                </a:lnTo>
                <a:close/>
              </a:path>
            </a:pathLst>
          </a:custGeom>
          <a:blipFill>
            <a:blip r:embed="rId16"/>
            <a:stretch>
              <a:fillRect l="0" t="0" r="0" b="0"/>
            </a:stretch>
          </a:blipFill>
        </p:spPr>
      </p:sp>
      <p:grpSp>
        <p:nvGrpSpPr>
          <p:cNvPr name="Group 27" id="27"/>
          <p:cNvGrpSpPr/>
          <p:nvPr/>
        </p:nvGrpSpPr>
        <p:grpSpPr>
          <a:xfrm rot="0">
            <a:off x="9734203" y="6236110"/>
            <a:ext cx="6886474" cy="1383555"/>
            <a:chOff x="0" y="0"/>
            <a:chExt cx="9181966" cy="1844739"/>
          </a:xfrm>
        </p:grpSpPr>
        <p:grpSp>
          <p:nvGrpSpPr>
            <p:cNvPr name="Group 28" id="28"/>
            <p:cNvGrpSpPr/>
            <p:nvPr/>
          </p:nvGrpSpPr>
          <p:grpSpPr>
            <a:xfrm rot="0">
              <a:off x="0" y="0"/>
              <a:ext cx="9181966" cy="1844739"/>
              <a:chOff x="0" y="0"/>
              <a:chExt cx="2287883" cy="459656"/>
            </a:xfrm>
          </p:grpSpPr>
          <p:sp>
            <p:nvSpPr>
              <p:cNvPr name="Freeform 29" id="29"/>
              <p:cNvSpPr/>
              <p:nvPr/>
            </p:nvSpPr>
            <p:spPr>
              <a:xfrm flipH="false" flipV="false" rot="0">
                <a:off x="0" y="0"/>
                <a:ext cx="2287883" cy="459656"/>
              </a:xfrm>
              <a:custGeom>
                <a:avLst/>
                <a:gdLst/>
                <a:ahLst/>
                <a:cxnLst/>
                <a:rect r="r" b="b" t="t" l="l"/>
                <a:pathLst>
                  <a:path h="459656" w="2287883">
                    <a:moveTo>
                      <a:pt x="0" y="0"/>
                    </a:moveTo>
                    <a:lnTo>
                      <a:pt x="2287883" y="0"/>
                    </a:lnTo>
                    <a:lnTo>
                      <a:pt x="2287883" y="459656"/>
                    </a:lnTo>
                    <a:lnTo>
                      <a:pt x="0" y="459656"/>
                    </a:lnTo>
                    <a:close/>
                  </a:path>
                </a:pathLst>
              </a:custGeom>
              <a:solidFill>
                <a:srgbClr val="FFFFFF">
                  <a:alpha val="25882"/>
                </a:srgbClr>
              </a:solidFill>
            </p:spPr>
          </p:sp>
        </p:grpSp>
        <p:sp>
          <p:nvSpPr>
            <p:cNvPr name="Freeform 30" id="30"/>
            <p:cNvSpPr/>
            <p:nvPr/>
          </p:nvSpPr>
          <p:spPr>
            <a:xfrm flipH="false" flipV="false" rot="0">
              <a:off x="158896" y="330200"/>
              <a:ext cx="2400679" cy="1074931"/>
            </a:xfrm>
            <a:custGeom>
              <a:avLst/>
              <a:gdLst/>
              <a:ahLst/>
              <a:cxnLst/>
              <a:rect r="r" b="b" t="t" l="l"/>
              <a:pathLst>
                <a:path h="1074931" w="2400679">
                  <a:moveTo>
                    <a:pt x="0" y="0"/>
                  </a:moveTo>
                  <a:lnTo>
                    <a:pt x="2400679" y="0"/>
                  </a:lnTo>
                  <a:lnTo>
                    <a:pt x="2400679" y="1074931"/>
                  </a:lnTo>
                  <a:lnTo>
                    <a:pt x="0" y="1074931"/>
                  </a:lnTo>
                  <a:lnTo>
                    <a:pt x="0" y="0"/>
                  </a:lnTo>
                  <a:close/>
                </a:path>
              </a:pathLst>
            </a:custGeom>
            <a:blipFill>
              <a:blip r:embed="rId17"/>
              <a:stretch>
                <a:fillRect l="0" t="0" r="0" b="0"/>
              </a:stretch>
            </a:blipFill>
          </p:spPr>
        </p:sp>
        <p:sp>
          <p:nvSpPr>
            <p:cNvPr name="TextBox 31" id="31"/>
            <p:cNvSpPr txBox="true"/>
            <p:nvPr/>
          </p:nvSpPr>
          <p:spPr>
            <a:xfrm rot="0">
              <a:off x="2805384" y="149225"/>
              <a:ext cx="6030088" cy="1447588"/>
            </a:xfrm>
            <a:prstGeom prst="rect">
              <a:avLst/>
            </a:prstGeom>
          </p:spPr>
          <p:txBody>
            <a:bodyPr anchor="t" rtlCol="false" tIns="0" lIns="0" bIns="0" rIns="0">
              <a:spAutoFit/>
            </a:bodyPr>
            <a:lstStyle/>
            <a:p>
              <a:pPr algn="ctr">
                <a:lnSpc>
                  <a:spcPts val="2239"/>
                </a:lnSpc>
                <a:spcBef>
                  <a:spcPct val="0"/>
                </a:spcBef>
              </a:pPr>
              <a:r>
                <a:rPr lang="en-US" b="true" sz="1599" u="sng">
                  <a:solidFill>
                    <a:srgbClr val="FFFFFF"/>
                  </a:solidFill>
                  <a:latin typeface="Fahkwang Bold"/>
                  <a:ea typeface="Fahkwang Bold"/>
                  <a:cs typeface="Fahkwang Bold"/>
                  <a:sym typeface="Fahkwang Bold"/>
                  <a:hlinkClick r:id="rId18" tooltip="https://www.mambo-bologna.org/en/"/>
                </a:rPr>
                <a:t>MAMbo – Museum of Modern Art</a:t>
              </a:r>
            </a:p>
            <a:p>
              <a:pPr algn="ctr">
                <a:lnSpc>
                  <a:spcPts val="2239"/>
                </a:lnSpc>
                <a:spcBef>
                  <a:spcPct val="0"/>
                </a:spcBef>
              </a:pP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hlinkClick r:id="rId19" tooltip="https://www.mambo-bologna.org/en/"/>
                </a:rPr>
                <a:t>Contemporary art exhibitions, installations, cultural programs.</a:t>
              </a:r>
            </a:p>
          </p:txBody>
        </p:sp>
      </p:grpSp>
      <p:sp>
        <p:nvSpPr>
          <p:cNvPr name="TextBox 32" id="32"/>
          <p:cNvSpPr txBox="true"/>
          <p:nvPr/>
        </p:nvSpPr>
        <p:spPr>
          <a:xfrm rot="0">
            <a:off x="1047750" y="533400"/>
            <a:ext cx="8115300" cy="495300"/>
          </a:xfrm>
          <a:prstGeom prst="rect">
            <a:avLst/>
          </a:prstGeom>
        </p:spPr>
        <p:txBody>
          <a:bodyPr anchor="t" rtlCol="false" tIns="0" lIns="0" bIns="0" rIns="0">
            <a:spAutoFit/>
          </a:bodyPr>
          <a:lstStyle/>
          <a:p>
            <a:pPr algn="l">
              <a:lnSpc>
                <a:spcPts val="4199"/>
              </a:lnSpc>
            </a:pPr>
            <a:r>
              <a:rPr lang="en-US" sz="2999" u="sng">
                <a:solidFill>
                  <a:srgbClr val="FFFFFF"/>
                </a:solidFill>
                <a:latin typeface="Fahkwang Extra-Light"/>
                <a:ea typeface="Fahkwang Extra-Light"/>
                <a:cs typeface="Fahkwang Extra-Light"/>
                <a:sym typeface="Fahkwang Extra-Light"/>
                <a:hlinkClick r:id="rId20" action="ppaction://hlinksldjump"/>
              </a:rPr>
              <a:t>Back to index</a:t>
            </a:r>
          </a:p>
        </p:txBody>
      </p:sp>
      <p:sp>
        <p:nvSpPr>
          <p:cNvPr name="TextBox 33" id="33"/>
          <p:cNvSpPr txBox="true"/>
          <p:nvPr/>
        </p:nvSpPr>
        <p:spPr>
          <a:xfrm rot="0">
            <a:off x="4256692" y="1846650"/>
            <a:ext cx="2150715" cy="356235"/>
          </a:xfrm>
          <a:prstGeom prst="rect">
            <a:avLst/>
          </a:prstGeom>
        </p:spPr>
        <p:txBody>
          <a:bodyPr anchor="t" rtlCol="false" tIns="0" lIns="0" bIns="0" rIns="0">
            <a:spAutoFit/>
          </a:bodyPr>
          <a:lstStyle/>
          <a:p>
            <a:pPr algn="ctr">
              <a:lnSpc>
                <a:spcPts val="2940"/>
              </a:lnSpc>
              <a:spcBef>
                <a:spcPct val="0"/>
              </a:spcBef>
            </a:pPr>
            <a:r>
              <a:rPr lang="en-US" sz="2100">
                <a:solidFill>
                  <a:srgbClr val="FFFFFF"/>
                </a:solidFill>
                <a:latin typeface="Fahkwang Extra-Light"/>
                <a:ea typeface="Fahkwang Extra-Light"/>
                <a:cs typeface="Fahkwang Extra-Light"/>
                <a:sym typeface="Fahkwang Extra-Light"/>
              </a:rPr>
              <a:t>Click the options</a:t>
            </a:r>
          </a:p>
        </p:txBody>
      </p:sp>
      <p:grpSp>
        <p:nvGrpSpPr>
          <p:cNvPr name="Group 34" id="34"/>
          <p:cNvGrpSpPr/>
          <p:nvPr/>
        </p:nvGrpSpPr>
        <p:grpSpPr>
          <a:xfrm rot="0">
            <a:off x="9734203" y="3031731"/>
            <a:ext cx="6886474" cy="1383555"/>
            <a:chOff x="0" y="0"/>
            <a:chExt cx="9181966" cy="1844739"/>
          </a:xfrm>
        </p:grpSpPr>
        <p:grpSp>
          <p:nvGrpSpPr>
            <p:cNvPr name="Group 35" id="35"/>
            <p:cNvGrpSpPr/>
            <p:nvPr/>
          </p:nvGrpSpPr>
          <p:grpSpPr>
            <a:xfrm rot="0">
              <a:off x="0" y="0"/>
              <a:ext cx="9181966" cy="1844739"/>
              <a:chOff x="0" y="0"/>
              <a:chExt cx="2287883" cy="459656"/>
            </a:xfrm>
          </p:grpSpPr>
          <p:sp>
            <p:nvSpPr>
              <p:cNvPr name="Freeform 36" id="36"/>
              <p:cNvSpPr/>
              <p:nvPr/>
            </p:nvSpPr>
            <p:spPr>
              <a:xfrm flipH="false" flipV="false" rot="0">
                <a:off x="0" y="0"/>
                <a:ext cx="2287883" cy="459656"/>
              </a:xfrm>
              <a:custGeom>
                <a:avLst/>
                <a:gdLst/>
                <a:ahLst/>
                <a:cxnLst/>
                <a:rect r="r" b="b" t="t" l="l"/>
                <a:pathLst>
                  <a:path h="459656" w="2287883">
                    <a:moveTo>
                      <a:pt x="0" y="0"/>
                    </a:moveTo>
                    <a:lnTo>
                      <a:pt x="2287883" y="0"/>
                    </a:lnTo>
                    <a:lnTo>
                      <a:pt x="2287883" y="459656"/>
                    </a:lnTo>
                    <a:lnTo>
                      <a:pt x="0" y="459656"/>
                    </a:lnTo>
                    <a:close/>
                  </a:path>
                </a:pathLst>
              </a:custGeom>
              <a:solidFill>
                <a:srgbClr val="FFFFFF">
                  <a:alpha val="25882"/>
                </a:srgbClr>
              </a:solidFill>
            </p:spPr>
          </p:sp>
        </p:grpSp>
        <p:sp>
          <p:nvSpPr>
            <p:cNvPr name="Freeform 37" id="37"/>
            <p:cNvSpPr/>
            <p:nvPr/>
          </p:nvSpPr>
          <p:spPr>
            <a:xfrm flipH="false" flipV="false" rot="0">
              <a:off x="158896" y="209833"/>
              <a:ext cx="1422043" cy="1422043"/>
            </a:xfrm>
            <a:custGeom>
              <a:avLst/>
              <a:gdLst/>
              <a:ahLst/>
              <a:cxnLst/>
              <a:rect r="r" b="b" t="t" l="l"/>
              <a:pathLst>
                <a:path h="1422043" w="1422043">
                  <a:moveTo>
                    <a:pt x="0" y="0"/>
                  </a:moveTo>
                  <a:lnTo>
                    <a:pt x="1422043" y="0"/>
                  </a:lnTo>
                  <a:lnTo>
                    <a:pt x="1422043" y="1422043"/>
                  </a:lnTo>
                  <a:lnTo>
                    <a:pt x="0" y="1422043"/>
                  </a:lnTo>
                  <a:lnTo>
                    <a:pt x="0" y="0"/>
                  </a:lnTo>
                  <a:close/>
                </a:path>
              </a:pathLst>
            </a:custGeom>
            <a:blipFill>
              <a:blip r:embed="rId21"/>
              <a:stretch>
                <a:fillRect l="0" t="0" r="0" b="0"/>
              </a:stretch>
            </a:blipFill>
          </p:spPr>
        </p:sp>
        <p:sp>
          <p:nvSpPr>
            <p:cNvPr name="TextBox 38" id="38"/>
            <p:cNvSpPr txBox="true"/>
            <p:nvPr/>
          </p:nvSpPr>
          <p:spPr>
            <a:xfrm rot="0">
              <a:off x="1637420" y="184288"/>
              <a:ext cx="7544545" cy="1447588"/>
            </a:xfrm>
            <a:prstGeom prst="rect">
              <a:avLst/>
            </a:prstGeom>
          </p:spPr>
          <p:txBody>
            <a:bodyPr anchor="t" rtlCol="false" tIns="0" lIns="0" bIns="0" rIns="0">
              <a:spAutoFit/>
            </a:bodyPr>
            <a:lstStyle/>
            <a:p>
              <a:pPr algn="ctr">
                <a:lnSpc>
                  <a:spcPts val="2239"/>
                </a:lnSpc>
                <a:spcBef>
                  <a:spcPct val="0"/>
                </a:spcBef>
              </a:pPr>
              <a:r>
                <a:rPr lang="en-US" b="true" sz="1599" u="sng">
                  <a:solidFill>
                    <a:srgbClr val="FFFFFF"/>
                  </a:solidFill>
                  <a:latin typeface="Fahkwang Bold"/>
                  <a:ea typeface="Fahkwang Bold"/>
                  <a:cs typeface="Fahkwang Bold"/>
                  <a:sym typeface="Fahkwang Bold"/>
                  <a:hlinkClick r:id="rId22" tooltip="https://feverup.com/en/bologna?srsltid=AfmBOop5TMp0uqvDuPajcY4WG2PQRj3MKNbFe06k3hdg0v2f2S-Az9B0"/>
                </a:rPr>
                <a:t>Fever</a:t>
              </a:r>
            </a:p>
            <a:p>
              <a:pPr algn="ctr">
                <a:lnSpc>
                  <a:spcPts val="2239"/>
                </a:lnSpc>
                <a:spcBef>
                  <a:spcPct val="0"/>
                </a:spcBef>
              </a:pP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hlinkClick r:id="rId23" tooltip="https://feverup.com/en/bologna?srsltid=AfmBOop5TMp0uqvDuPajcY4WG2PQRj3MKNbFe06k3hdg0v2f2S-Az9B0"/>
                </a:rPr>
                <a:t>International event-finder app: concerts, immersive events, experiences and special activities</a:t>
              </a:r>
            </a:p>
          </p:txBody>
        </p:sp>
      </p:grpSp>
      <p:grpSp>
        <p:nvGrpSpPr>
          <p:cNvPr name="Group 39" id="39"/>
          <p:cNvGrpSpPr/>
          <p:nvPr/>
        </p:nvGrpSpPr>
        <p:grpSpPr>
          <a:xfrm rot="0">
            <a:off x="9734203" y="4633920"/>
            <a:ext cx="6886474" cy="1383555"/>
            <a:chOff x="0" y="0"/>
            <a:chExt cx="9181966" cy="1844739"/>
          </a:xfrm>
        </p:grpSpPr>
        <p:grpSp>
          <p:nvGrpSpPr>
            <p:cNvPr name="Group 40" id="40"/>
            <p:cNvGrpSpPr/>
            <p:nvPr/>
          </p:nvGrpSpPr>
          <p:grpSpPr>
            <a:xfrm rot="0">
              <a:off x="0" y="0"/>
              <a:ext cx="9181966" cy="1844739"/>
              <a:chOff x="0" y="0"/>
              <a:chExt cx="2287883" cy="459656"/>
            </a:xfrm>
          </p:grpSpPr>
          <p:sp>
            <p:nvSpPr>
              <p:cNvPr name="Freeform 41" id="41"/>
              <p:cNvSpPr/>
              <p:nvPr/>
            </p:nvSpPr>
            <p:spPr>
              <a:xfrm flipH="false" flipV="false" rot="0">
                <a:off x="0" y="0"/>
                <a:ext cx="2287883" cy="459656"/>
              </a:xfrm>
              <a:custGeom>
                <a:avLst/>
                <a:gdLst/>
                <a:ahLst/>
                <a:cxnLst/>
                <a:rect r="r" b="b" t="t" l="l"/>
                <a:pathLst>
                  <a:path h="459656" w="2287883">
                    <a:moveTo>
                      <a:pt x="0" y="0"/>
                    </a:moveTo>
                    <a:lnTo>
                      <a:pt x="2287883" y="0"/>
                    </a:lnTo>
                    <a:lnTo>
                      <a:pt x="2287883" y="459656"/>
                    </a:lnTo>
                    <a:lnTo>
                      <a:pt x="0" y="459656"/>
                    </a:lnTo>
                    <a:close/>
                  </a:path>
                </a:pathLst>
              </a:custGeom>
              <a:solidFill>
                <a:srgbClr val="FFFFFF">
                  <a:alpha val="25882"/>
                </a:srgbClr>
              </a:solidFill>
            </p:spPr>
          </p:sp>
        </p:grpSp>
        <p:sp>
          <p:nvSpPr>
            <p:cNvPr name="Freeform 42" id="42"/>
            <p:cNvSpPr/>
            <p:nvPr/>
          </p:nvSpPr>
          <p:spPr>
            <a:xfrm flipH="false" flipV="false" rot="0">
              <a:off x="265675" y="179268"/>
              <a:ext cx="1315264" cy="1315264"/>
            </a:xfrm>
            <a:custGeom>
              <a:avLst/>
              <a:gdLst/>
              <a:ahLst/>
              <a:cxnLst/>
              <a:rect r="r" b="b" t="t" l="l"/>
              <a:pathLst>
                <a:path h="1315264" w="1315264">
                  <a:moveTo>
                    <a:pt x="0" y="0"/>
                  </a:moveTo>
                  <a:lnTo>
                    <a:pt x="1315264" y="0"/>
                  </a:lnTo>
                  <a:lnTo>
                    <a:pt x="1315264" y="1315264"/>
                  </a:lnTo>
                  <a:lnTo>
                    <a:pt x="0" y="1315264"/>
                  </a:lnTo>
                  <a:lnTo>
                    <a:pt x="0" y="0"/>
                  </a:lnTo>
                  <a:close/>
                </a:path>
              </a:pathLst>
            </a:custGeom>
            <a:blipFill>
              <a:blip r:embed="rId24"/>
              <a:stretch>
                <a:fillRect l="0" t="0" r="0" b="0"/>
              </a:stretch>
            </a:blipFill>
          </p:spPr>
        </p:sp>
        <p:sp>
          <p:nvSpPr>
            <p:cNvPr name="TextBox 43" id="43"/>
            <p:cNvSpPr txBox="true"/>
            <p:nvPr/>
          </p:nvSpPr>
          <p:spPr>
            <a:xfrm rot="0">
              <a:off x="1809371" y="98818"/>
              <a:ext cx="7164800" cy="1447588"/>
            </a:xfrm>
            <a:prstGeom prst="rect">
              <a:avLst/>
            </a:prstGeom>
          </p:spPr>
          <p:txBody>
            <a:bodyPr anchor="t" rtlCol="false" tIns="0" lIns="0" bIns="0" rIns="0">
              <a:spAutoFit/>
            </a:bodyPr>
            <a:lstStyle/>
            <a:p>
              <a:pPr algn="ctr">
                <a:lnSpc>
                  <a:spcPts val="2239"/>
                </a:lnSpc>
                <a:spcBef>
                  <a:spcPct val="0"/>
                </a:spcBef>
              </a:pPr>
              <a:r>
                <a:rPr lang="en-US" b="true" sz="1599" u="sng">
                  <a:solidFill>
                    <a:srgbClr val="FFFFFF"/>
                  </a:solidFill>
                  <a:latin typeface="Fahkwang Bold"/>
                  <a:ea typeface="Fahkwang Bold"/>
                  <a:cs typeface="Fahkwang Bold"/>
                  <a:sym typeface="Fahkwang Bold"/>
                  <a:hlinkClick r:id="rId25" tooltip="https://visitupbologna.com"/>
                </a:rPr>
                <a:t>Eventbr</a:t>
              </a:r>
              <a:r>
                <a:rPr lang="en-US" b="true" sz="1599" u="sng">
                  <a:solidFill>
                    <a:srgbClr val="FFFFFF"/>
                  </a:solidFill>
                  <a:latin typeface="Fahkwang Bold"/>
                  <a:ea typeface="Fahkwang Bold"/>
                  <a:cs typeface="Fahkwang Bold"/>
                  <a:sym typeface="Fahkwang Bold"/>
                  <a:hlinkClick r:id="rId26" tooltip="https://visitupbologna.com"/>
                </a:rPr>
                <a:t>ite – Bologna</a:t>
              </a:r>
            </a:p>
            <a:p>
              <a:pPr algn="ctr">
                <a:lnSpc>
                  <a:spcPts val="2239"/>
                </a:lnSpc>
                <a:spcBef>
                  <a:spcPct val="0"/>
                </a:spcBef>
              </a:pPr>
            </a:p>
            <a:p>
              <a:pPr algn="ctr">
                <a:lnSpc>
                  <a:spcPts val="2239"/>
                </a:lnSpc>
                <a:spcBef>
                  <a:spcPct val="0"/>
                </a:spcBef>
              </a:pPr>
              <a:r>
                <a:rPr lang="en-US" sz="1599">
                  <a:solidFill>
                    <a:srgbClr val="FFFFFF"/>
                  </a:solidFill>
                  <a:latin typeface="Fahkwang"/>
                  <a:ea typeface="Fahkwang"/>
                  <a:cs typeface="Fahkwang"/>
                  <a:sym typeface="Fahkwang"/>
                  <a:hlinkClick r:id="rId27" tooltip="https://visitupbologna.com"/>
                </a:rPr>
                <a:t>Workshops, meetups, creative events, networking and cultural happenings.</a:t>
              </a:r>
            </a:p>
          </p:txBody>
        </p:sp>
      </p:grpSp>
      <p:sp>
        <p:nvSpPr>
          <p:cNvPr name="TextBox 44" id="44"/>
          <p:cNvSpPr txBox="true"/>
          <p:nvPr/>
        </p:nvSpPr>
        <p:spPr>
          <a:xfrm rot="0">
            <a:off x="1931217" y="8952814"/>
            <a:ext cx="5591161" cy="1334186"/>
          </a:xfrm>
          <a:prstGeom prst="rect">
            <a:avLst/>
          </a:prstGeom>
        </p:spPr>
        <p:txBody>
          <a:bodyPr anchor="t" rtlCol="false" tIns="0" lIns="0" bIns="0" rIns="0">
            <a:spAutoFit/>
          </a:bodyPr>
          <a:lstStyle/>
          <a:p>
            <a:pPr algn="ctr">
              <a:lnSpc>
                <a:spcPts val="2239"/>
              </a:lnSpc>
              <a:spcBef>
                <a:spcPct val="0"/>
              </a:spcBef>
            </a:pPr>
            <a:r>
              <a:rPr lang="en-US" b="true" sz="1599" u="sng">
                <a:solidFill>
                  <a:srgbClr val="FFFFFF"/>
                </a:solidFill>
                <a:latin typeface="Fahkwang Bold"/>
                <a:ea typeface="Fahkwang Bold"/>
                <a:cs typeface="Fahkwang Bold"/>
                <a:sym typeface="Fahkwang Bold"/>
                <a:hlinkClick r:id="rId28" tooltip="https://site.unibo.it/damslab/en"/>
              </a:rPr>
              <a:t>DAMSLab / University Arts Hub</a:t>
            </a:r>
          </a:p>
          <a:p>
            <a:pPr algn="ctr">
              <a:lnSpc>
                <a:spcPts val="2239"/>
              </a:lnSpc>
              <a:spcBef>
                <a:spcPct val="0"/>
              </a:spcBef>
            </a:pP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hlinkClick r:id="rId29" tooltip="https://site.unibo.it/damslab/en"/>
              </a:rPr>
              <a:t>Art, cinema, performances, talks and exhibitions curated by the University of Bologna.</a:t>
            </a:r>
          </a:p>
          <a:p>
            <a:pPr algn="ctr">
              <a:lnSpc>
                <a:spcPts val="1884"/>
              </a:lnSpc>
              <a:spcBef>
                <a:spcPct val="0"/>
              </a:spcBef>
            </a:pPr>
          </a:p>
        </p:txBody>
      </p:sp>
      <p:grpSp>
        <p:nvGrpSpPr>
          <p:cNvPr name="Group 45" id="45"/>
          <p:cNvGrpSpPr/>
          <p:nvPr/>
        </p:nvGrpSpPr>
        <p:grpSpPr>
          <a:xfrm rot="0">
            <a:off x="9734203" y="7838299"/>
            <a:ext cx="6886474" cy="1383555"/>
            <a:chOff x="0" y="0"/>
            <a:chExt cx="9181966" cy="1844739"/>
          </a:xfrm>
        </p:grpSpPr>
        <p:grpSp>
          <p:nvGrpSpPr>
            <p:cNvPr name="Group 46" id="46"/>
            <p:cNvGrpSpPr/>
            <p:nvPr/>
          </p:nvGrpSpPr>
          <p:grpSpPr>
            <a:xfrm rot="0">
              <a:off x="0" y="0"/>
              <a:ext cx="9181966" cy="1844739"/>
              <a:chOff x="0" y="0"/>
              <a:chExt cx="2287883" cy="459656"/>
            </a:xfrm>
          </p:grpSpPr>
          <p:sp>
            <p:nvSpPr>
              <p:cNvPr name="Freeform 47" id="47"/>
              <p:cNvSpPr/>
              <p:nvPr/>
            </p:nvSpPr>
            <p:spPr>
              <a:xfrm flipH="false" flipV="false" rot="0">
                <a:off x="0" y="0"/>
                <a:ext cx="2287883" cy="459656"/>
              </a:xfrm>
              <a:custGeom>
                <a:avLst/>
                <a:gdLst/>
                <a:ahLst/>
                <a:cxnLst/>
                <a:rect r="r" b="b" t="t" l="l"/>
                <a:pathLst>
                  <a:path h="459656" w="2287883">
                    <a:moveTo>
                      <a:pt x="0" y="0"/>
                    </a:moveTo>
                    <a:lnTo>
                      <a:pt x="2287883" y="0"/>
                    </a:lnTo>
                    <a:lnTo>
                      <a:pt x="2287883" y="459656"/>
                    </a:lnTo>
                    <a:lnTo>
                      <a:pt x="0" y="459656"/>
                    </a:lnTo>
                    <a:close/>
                  </a:path>
                </a:pathLst>
              </a:custGeom>
              <a:solidFill>
                <a:srgbClr val="FFFFFF">
                  <a:alpha val="25882"/>
                </a:srgbClr>
              </a:solidFill>
            </p:spPr>
          </p:sp>
        </p:grpSp>
        <p:sp>
          <p:nvSpPr>
            <p:cNvPr name="Freeform 48" id="48"/>
            <p:cNvSpPr/>
            <p:nvPr/>
          </p:nvSpPr>
          <p:spPr>
            <a:xfrm flipH="false" flipV="false" rot="0">
              <a:off x="196033" y="195096"/>
              <a:ext cx="1454547" cy="1454547"/>
            </a:xfrm>
            <a:custGeom>
              <a:avLst/>
              <a:gdLst/>
              <a:ahLst/>
              <a:cxnLst/>
              <a:rect r="r" b="b" t="t" l="l"/>
              <a:pathLst>
                <a:path h="1454547" w="1454547">
                  <a:moveTo>
                    <a:pt x="0" y="0"/>
                  </a:moveTo>
                  <a:lnTo>
                    <a:pt x="1454547" y="0"/>
                  </a:lnTo>
                  <a:lnTo>
                    <a:pt x="1454547" y="1454547"/>
                  </a:lnTo>
                  <a:lnTo>
                    <a:pt x="0" y="1454547"/>
                  </a:lnTo>
                  <a:lnTo>
                    <a:pt x="0" y="0"/>
                  </a:lnTo>
                  <a:close/>
                </a:path>
              </a:pathLst>
            </a:custGeom>
            <a:blipFill>
              <a:blip r:embed="rId30"/>
              <a:stretch>
                <a:fillRect l="0" t="0" r="0" b="0"/>
              </a:stretch>
            </a:blipFill>
          </p:spPr>
        </p:sp>
        <p:sp>
          <p:nvSpPr>
            <p:cNvPr name="TextBox 49" id="49"/>
            <p:cNvSpPr txBox="true"/>
            <p:nvPr/>
          </p:nvSpPr>
          <p:spPr>
            <a:xfrm rot="0">
              <a:off x="1809371" y="269599"/>
              <a:ext cx="7372595" cy="1447588"/>
            </a:xfrm>
            <a:prstGeom prst="rect">
              <a:avLst/>
            </a:prstGeom>
          </p:spPr>
          <p:txBody>
            <a:bodyPr anchor="t" rtlCol="false" tIns="0" lIns="0" bIns="0" rIns="0">
              <a:spAutoFit/>
            </a:bodyPr>
            <a:lstStyle/>
            <a:p>
              <a:pPr algn="ctr">
                <a:lnSpc>
                  <a:spcPts val="2239"/>
                </a:lnSpc>
                <a:spcBef>
                  <a:spcPct val="0"/>
                </a:spcBef>
              </a:pPr>
              <a:r>
                <a:rPr lang="en-US" b="true" sz="1599" u="sng">
                  <a:solidFill>
                    <a:srgbClr val="FFFFFF"/>
                  </a:solidFill>
                  <a:latin typeface="Fahkwang Bold"/>
                  <a:ea typeface="Fahkwang Bold"/>
                  <a:cs typeface="Fahkwang Bold"/>
                  <a:sym typeface="Fahkwang Bold"/>
                  <a:hlinkClick r:id="rId31" tooltip="https://cittadellamusica.comune.bologna.it"/>
                </a:rPr>
                <a:t>Città della Musica Bologna</a:t>
              </a:r>
            </a:p>
            <a:p>
              <a:pPr algn="ctr">
                <a:lnSpc>
                  <a:spcPts val="2239"/>
                </a:lnSpc>
                <a:spcBef>
                  <a:spcPct val="0"/>
                </a:spcBef>
              </a:pP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hlinkClick r:id="rId32" tooltip="https://cittadellamusica.comune.bologna.it"/>
                </a:rPr>
                <a:t>Concerts, music festivals, opera, jazz and live performances across the city</a:t>
              </a:r>
            </a:p>
          </p:txBody>
        </p:sp>
      </p:grpSp>
      <p:grpSp>
        <p:nvGrpSpPr>
          <p:cNvPr name="Group 50" id="50"/>
          <p:cNvGrpSpPr/>
          <p:nvPr/>
        </p:nvGrpSpPr>
        <p:grpSpPr>
          <a:xfrm rot="0">
            <a:off x="9725856" y="1429542"/>
            <a:ext cx="6903167" cy="1383555"/>
            <a:chOff x="0" y="0"/>
            <a:chExt cx="9204223" cy="1844739"/>
          </a:xfrm>
        </p:grpSpPr>
        <p:grpSp>
          <p:nvGrpSpPr>
            <p:cNvPr name="Group 51" id="51"/>
            <p:cNvGrpSpPr/>
            <p:nvPr/>
          </p:nvGrpSpPr>
          <p:grpSpPr>
            <a:xfrm rot="0">
              <a:off x="0" y="0"/>
              <a:ext cx="9181966" cy="1844739"/>
              <a:chOff x="0" y="0"/>
              <a:chExt cx="2287883" cy="459656"/>
            </a:xfrm>
          </p:grpSpPr>
          <p:sp>
            <p:nvSpPr>
              <p:cNvPr name="Freeform 52" id="52"/>
              <p:cNvSpPr/>
              <p:nvPr/>
            </p:nvSpPr>
            <p:spPr>
              <a:xfrm flipH="false" flipV="false" rot="0">
                <a:off x="0" y="0"/>
                <a:ext cx="2287883" cy="459656"/>
              </a:xfrm>
              <a:custGeom>
                <a:avLst/>
                <a:gdLst/>
                <a:ahLst/>
                <a:cxnLst/>
                <a:rect r="r" b="b" t="t" l="l"/>
                <a:pathLst>
                  <a:path h="459656" w="2287883">
                    <a:moveTo>
                      <a:pt x="0" y="0"/>
                    </a:moveTo>
                    <a:lnTo>
                      <a:pt x="2287883" y="0"/>
                    </a:lnTo>
                    <a:lnTo>
                      <a:pt x="2287883" y="459656"/>
                    </a:lnTo>
                    <a:lnTo>
                      <a:pt x="0" y="459656"/>
                    </a:lnTo>
                    <a:close/>
                  </a:path>
                </a:pathLst>
              </a:custGeom>
              <a:solidFill>
                <a:srgbClr val="FFFFFF">
                  <a:alpha val="25882"/>
                </a:srgbClr>
              </a:solidFill>
            </p:spPr>
          </p:sp>
        </p:grpSp>
        <p:sp>
          <p:nvSpPr>
            <p:cNvPr name="Freeform 53" id="53"/>
            <p:cNvSpPr/>
            <p:nvPr/>
          </p:nvSpPr>
          <p:spPr>
            <a:xfrm flipH="false" flipV="false" rot="0">
              <a:off x="136639" y="183107"/>
              <a:ext cx="1478525" cy="1478525"/>
            </a:xfrm>
            <a:custGeom>
              <a:avLst/>
              <a:gdLst/>
              <a:ahLst/>
              <a:cxnLst/>
              <a:rect r="r" b="b" t="t" l="l"/>
              <a:pathLst>
                <a:path h="1478525" w="1478525">
                  <a:moveTo>
                    <a:pt x="0" y="0"/>
                  </a:moveTo>
                  <a:lnTo>
                    <a:pt x="1478524" y="0"/>
                  </a:lnTo>
                  <a:lnTo>
                    <a:pt x="1478524" y="1478525"/>
                  </a:lnTo>
                  <a:lnTo>
                    <a:pt x="0" y="1478525"/>
                  </a:lnTo>
                  <a:lnTo>
                    <a:pt x="0" y="0"/>
                  </a:lnTo>
                  <a:close/>
                </a:path>
              </a:pathLst>
            </a:custGeom>
            <a:blipFill>
              <a:blip r:embed="rId33"/>
              <a:stretch>
                <a:fillRect l="0" t="0" r="0" b="0"/>
              </a:stretch>
            </a:blipFill>
          </p:spPr>
        </p:sp>
        <p:sp>
          <p:nvSpPr>
            <p:cNvPr name="TextBox 54" id="54"/>
            <p:cNvSpPr txBox="true"/>
            <p:nvPr/>
          </p:nvSpPr>
          <p:spPr>
            <a:xfrm rot="0">
              <a:off x="1787114" y="181251"/>
              <a:ext cx="7417109" cy="1447588"/>
            </a:xfrm>
            <a:prstGeom prst="rect">
              <a:avLst/>
            </a:prstGeom>
          </p:spPr>
          <p:txBody>
            <a:bodyPr anchor="t" rtlCol="false" tIns="0" lIns="0" bIns="0" rIns="0">
              <a:spAutoFit/>
            </a:bodyPr>
            <a:lstStyle/>
            <a:p>
              <a:pPr algn="ctr">
                <a:lnSpc>
                  <a:spcPts val="2239"/>
                </a:lnSpc>
                <a:spcBef>
                  <a:spcPct val="0"/>
                </a:spcBef>
              </a:pPr>
              <a:r>
                <a:rPr lang="en-US" b="true" sz="1599" u="sng">
                  <a:solidFill>
                    <a:srgbClr val="FFFFFF"/>
                  </a:solidFill>
                  <a:latin typeface="Fahkwang Bold"/>
                  <a:ea typeface="Fahkwang Bold"/>
                  <a:cs typeface="Fahkwang Bold"/>
                  <a:sym typeface="Fahkwang Bold"/>
                  <a:hlinkClick r:id="rId34" tooltip="https://www.museibologna.it"/>
                </a:rPr>
                <a:t>Bologna Musei</a:t>
              </a:r>
            </a:p>
            <a:p>
              <a:pPr algn="ctr">
                <a:lnSpc>
                  <a:spcPts val="2239"/>
                </a:lnSpc>
                <a:spcBef>
                  <a:spcPct val="0"/>
                </a:spcBef>
              </a:pPr>
            </a:p>
            <a:p>
              <a:pPr algn="ctr">
                <a:lnSpc>
                  <a:spcPts val="2239"/>
                </a:lnSpc>
                <a:spcBef>
                  <a:spcPct val="0"/>
                </a:spcBef>
              </a:pPr>
              <a:r>
                <a:rPr lang="en-US" sz="1599">
                  <a:solidFill>
                    <a:srgbClr val="FFFFFF"/>
                  </a:solidFill>
                  <a:latin typeface="Fahkwang Extra-Light"/>
                  <a:ea typeface="Fahkwang Extra-Light"/>
                  <a:cs typeface="Fahkwang Extra-Light"/>
                  <a:sym typeface="Fahkwang Extra-Light"/>
                  <a:hlinkClick r:id="rId35" tooltip="https://www.museibologna.it"/>
                </a:rPr>
                <a:t>All municipal museums with exhibitions, openings, events and guided tours.</a:t>
              </a:r>
            </a:p>
          </p:txBody>
        </p:sp>
      </p:grpSp>
      <p:sp>
        <p:nvSpPr>
          <p:cNvPr name="Freeform 55" id="55">
            <a:hlinkClick r:id="rId38"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
        <p:nvSpPr>
          <p:cNvPr name="Freeform 56" id="56">
            <a:hlinkClick r:id="rId39"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36">
              <a:extLst>
                <a:ext uri="{96DAC541-7B7A-43D3-8B79-37D633B846F1}">
                  <asvg:svgBlip xmlns:asvg="http://schemas.microsoft.com/office/drawing/2016/SVG/main" r:embed="rId37"/>
                </a:ext>
              </a:extLst>
            </a:blip>
            <a:stretch>
              <a:fillRect l="0" t="0" r="0" b="0"/>
            </a:stretch>
          </a:blipFill>
        </p:spPr>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0" y="0"/>
            <a:ext cx="18288000" cy="10287000"/>
          </a:xfrm>
          <a:custGeom>
            <a:avLst/>
            <a:gdLst/>
            <a:ahLst/>
            <a:cxnLst/>
            <a:rect r="r" b="b" t="t" l="l"/>
            <a:pathLst>
              <a:path h="10287000" w="18288000">
                <a:moveTo>
                  <a:pt x="18288000" y="0"/>
                </a:moveTo>
                <a:lnTo>
                  <a:pt x="0" y="0"/>
                </a:lnTo>
                <a:lnTo>
                  <a:pt x="0" y="10287000"/>
                </a:lnTo>
                <a:lnTo>
                  <a:pt x="18288000" y="10287000"/>
                </a:lnTo>
                <a:lnTo>
                  <a:pt x="18288000" y="0"/>
                </a:lnTo>
                <a:close/>
              </a:path>
            </a:pathLst>
          </a:custGeom>
          <a:blipFill>
            <a:blip r:embed="rId2"/>
            <a:stretch>
              <a:fillRect l="0" t="0" r="0" b="-77851"/>
            </a:stretch>
          </a:blipFill>
        </p:spPr>
      </p:sp>
      <p:grpSp>
        <p:nvGrpSpPr>
          <p:cNvPr name="Group 3" id="3"/>
          <p:cNvGrpSpPr/>
          <p:nvPr/>
        </p:nvGrpSpPr>
        <p:grpSpPr>
          <a:xfrm rot="0">
            <a:off x="1028700" y="3746449"/>
            <a:ext cx="16230600" cy="5511851"/>
            <a:chOff x="0" y="0"/>
            <a:chExt cx="21640800" cy="7349135"/>
          </a:xfrm>
        </p:grpSpPr>
        <p:pic>
          <p:nvPicPr>
            <p:cNvPr name="Picture 4" id="4"/>
            <p:cNvPicPr>
              <a:picLocks noChangeAspect="true"/>
            </p:cNvPicPr>
            <p:nvPr/>
          </p:nvPicPr>
          <p:blipFill>
            <a:blip r:embed="rId3">
              <a:alphaModFix amt="90000"/>
            </a:blip>
            <a:srcRect l="0" t="4722" r="0" b="35868"/>
            <a:stretch>
              <a:fillRect/>
            </a:stretch>
          </p:blipFill>
          <p:spPr>
            <a:xfrm flipH="false" flipV="false">
              <a:off x="0" y="0"/>
              <a:ext cx="21640800" cy="7349135"/>
            </a:xfrm>
            <a:prstGeom prst="rect">
              <a:avLst/>
            </a:prstGeom>
          </p:spPr>
        </p:pic>
      </p:grpSp>
      <p:sp>
        <p:nvSpPr>
          <p:cNvPr name="Freeform 5" id="5">
            <a:hlinkClick r:id="rId5" tooltip="https://www.instagram.com/?utm_source=pwa_homescreen&amp;__pwa=1"/>
          </p:cNvPr>
          <p:cNvSpPr/>
          <p:nvPr/>
        </p:nvSpPr>
        <p:spPr>
          <a:xfrm flipH="false" flipV="false" rot="0">
            <a:off x="10410147" y="2753344"/>
            <a:ext cx="986298" cy="704828"/>
          </a:xfrm>
          <a:custGeom>
            <a:avLst/>
            <a:gdLst/>
            <a:ahLst/>
            <a:cxnLst/>
            <a:rect r="r" b="b" t="t" l="l"/>
            <a:pathLst>
              <a:path h="704828" w="986298">
                <a:moveTo>
                  <a:pt x="0" y="0"/>
                </a:moveTo>
                <a:lnTo>
                  <a:pt x="986298" y="0"/>
                </a:lnTo>
                <a:lnTo>
                  <a:pt x="986298" y="704829"/>
                </a:lnTo>
                <a:lnTo>
                  <a:pt x="0" y="704829"/>
                </a:lnTo>
                <a:lnTo>
                  <a:pt x="0" y="0"/>
                </a:lnTo>
                <a:close/>
              </a:path>
            </a:pathLst>
          </a:custGeom>
          <a:blipFill>
            <a:blip r:embed="rId4"/>
            <a:stretch>
              <a:fillRect l="0" t="-2728" r="0" b="-2728"/>
            </a:stretch>
          </a:blipFill>
          <a:ln cap="sq">
            <a:noFill/>
            <a:prstDash val="solid"/>
            <a:miter/>
          </a:ln>
        </p:spPr>
      </p:sp>
      <p:sp>
        <p:nvSpPr>
          <p:cNvPr name="Freeform 6" id="6">
            <a:hlinkClick r:id="rId7" tooltip="https://www.linkedin.com/company/inaf-istituto-di-radioastronomia/?viewAsMember=true"/>
          </p:cNvPr>
          <p:cNvSpPr/>
          <p:nvPr/>
        </p:nvSpPr>
        <p:spPr>
          <a:xfrm flipH="false" flipV="false" rot="0">
            <a:off x="12368538" y="2770429"/>
            <a:ext cx="707262" cy="670658"/>
          </a:xfrm>
          <a:custGeom>
            <a:avLst/>
            <a:gdLst/>
            <a:ahLst/>
            <a:cxnLst/>
            <a:rect r="r" b="b" t="t" l="l"/>
            <a:pathLst>
              <a:path h="670658" w="707262">
                <a:moveTo>
                  <a:pt x="0" y="0"/>
                </a:moveTo>
                <a:lnTo>
                  <a:pt x="707261" y="0"/>
                </a:lnTo>
                <a:lnTo>
                  <a:pt x="707261" y="670658"/>
                </a:lnTo>
                <a:lnTo>
                  <a:pt x="0" y="670658"/>
                </a:lnTo>
                <a:lnTo>
                  <a:pt x="0" y="0"/>
                </a:lnTo>
                <a:close/>
              </a:path>
            </a:pathLst>
          </a:custGeom>
          <a:blipFill>
            <a:blip r:embed="rId6"/>
            <a:stretch>
              <a:fillRect l="0" t="-2728" r="0" b="-2728"/>
            </a:stretch>
          </a:blipFill>
          <a:ln cap="sq">
            <a:noFill/>
            <a:prstDash val="solid"/>
            <a:miter/>
          </a:ln>
        </p:spPr>
      </p:sp>
      <p:sp>
        <p:nvSpPr>
          <p:cNvPr name="Freeform 7" id="7">
            <a:hlinkClick r:id="rId9" tooltip="https://www.facebook.com/story.php?story_fbid=1245724460184449&amp;id=100042407204977&amp;_rdr"/>
          </p:cNvPr>
          <p:cNvSpPr/>
          <p:nvPr/>
        </p:nvSpPr>
        <p:spPr>
          <a:xfrm flipH="false" flipV="false" rot="0">
            <a:off x="14047892" y="2715446"/>
            <a:ext cx="780626" cy="780626"/>
          </a:xfrm>
          <a:custGeom>
            <a:avLst/>
            <a:gdLst/>
            <a:ahLst/>
            <a:cxnLst/>
            <a:rect r="r" b="b" t="t" l="l"/>
            <a:pathLst>
              <a:path h="780626" w="780626">
                <a:moveTo>
                  <a:pt x="0" y="0"/>
                </a:moveTo>
                <a:lnTo>
                  <a:pt x="780626" y="0"/>
                </a:lnTo>
                <a:lnTo>
                  <a:pt x="780626" y="780625"/>
                </a:lnTo>
                <a:lnTo>
                  <a:pt x="0" y="780625"/>
                </a:lnTo>
                <a:lnTo>
                  <a:pt x="0" y="0"/>
                </a:lnTo>
                <a:close/>
              </a:path>
            </a:pathLst>
          </a:custGeom>
          <a:blipFill>
            <a:blip r:embed="rId8"/>
            <a:stretch>
              <a:fillRect l="0" t="0" r="0" b="0"/>
            </a:stretch>
          </a:blipFill>
          <a:ln cap="rnd">
            <a:noFill/>
            <a:prstDash val="solid"/>
            <a:round/>
          </a:ln>
        </p:spPr>
      </p:sp>
      <p:sp>
        <p:nvSpPr>
          <p:cNvPr name="TextBox 8" id="8"/>
          <p:cNvSpPr txBox="true"/>
          <p:nvPr/>
        </p:nvSpPr>
        <p:spPr>
          <a:xfrm rot="0">
            <a:off x="1028700" y="1095375"/>
            <a:ext cx="8115300" cy="1146176"/>
          </a:xfrm>
          <a:prstGeom prst="rect">
            <a:avLst/>
          </a:prstGeom>
        </p:spPr>
        <p:txBody>
          <a:bodyPr anchor="t" rtlCol="false" tIns="0" lIns="0" bIns="0" rIns="0">
            <a:spAutoFit/>
          </a:bodyPr>
          <a:lstStyle/>
          <a:p>
            <a:pPr algn="l" marL="0" indent="0" lvl="0">
              <a:lnSpc>
                <a:spcPts val="8000"/>
              </a:lnSpc>
            </a:pPr>
            <a:r>
              <a:rPr lang="en-US" sz="8000">
                <a:solidFill>
                  <a:srgbClr val="163459"/>
                </a:solidFill>
                <a:latin typeface="Maharlika"/>
                <a:ea typeface="Maharlika"/>
                <a:cs typeface="Maharlika"/>
                <a:sym typeface="Maharlika"/>
              </a:rPr>
              <a:t>Follow Us!</a:t>
            </a:r>
          </a:p>
        </p:txBody>
      </p:sp>
      <p:sp>
        <p:nvSpPr>
          <p:cNvPr name="TextBox 9" id="9"/>
          <p:cNvSpPr txBox="true"/>
          <p:nvPr/>
        </p:nvSpPr>
        <p:spPr>
          <a:xfrm rot="0">
            <a:off x="9388053" y="1445892"/>
            <a:ext cx="7871247" cy="1019175"/>
          </a:xfrm>
          <a:prstGeom prst="rect">
            <a:avLst/>
          </a:prstGeom>
        </p:spPr>
        <p:txBody>
          <a:bodyPr anchor="t" rtlCol="false" tIns="0" lIns="0" bIns="0" rIns="0">
            <a:spAutoFit/>
          </a:bodyPr>
          <a:lstStyle/>
          <a:p>
            <a:pPr algn="l">
              <a:lnSpc>
                <a:spcPts val="4199"/>
              </a:lnSpc>
            </a:pPr>
            <a:r>
              <a:rPr lang="en-US" sz="2999">
                <a:solidFill>
                  <a:srgbClr val="163459"/>
                </a:solidFill>
                <a:latin typeface="Fahkwang Extra-Light"/>
                <a:ea typeface="Fahkwang Extra-Light"/>
                <a:cs typeface="Fahkwang Extra-Light"/>
                <a:sym typeface="Fahkwang Extra-Light"/>
              </a:rPr>
              <a:t>Join the conversation</a:t>
            </a:r>
          </a:p>
          <a:p>
            <a:pPr algn="l">
              <a:lnSpc>
                <a:spcPts val="4199"/>
              </a:lnSpc>
            </a:pPr>
            <a:r>
              <a:rPr lang="en-US" sz="2999">
                <a:solidFill>
                  <a:srgbClr val="163459"/>
                </a:solidFill>
                <a:latin typeface="Fahkwang Extra-Light"/>
                <a:ea typeface="Fahkwang Extra-Light"/>
                <a:cs typeface="Fahkwang Extra-Light"/>
                <a:sym typeface="Fahkwang Extra-Light"/>
              </a:rPr>
              <a:t>connect with our institute on social media!</a:t>
            </a:r>
          </a:p>
        </p:txBody>
      </p:sp>
      <p:sp>
        <p:nvSpPr>
          <p:cNvPr name="Freeform 10" id="10">
            <a:hlinkClick r:id="rId12" action="ppaction://hlinksldjump"/>
          </p:cNvPr>
          <p:cNvSpPr/>
          <p:nvPr/>
        </p:nvSpPr>
        <p:spPr>
          <a:xfrm flipH="false" flipV="false" rot="5400000">
            <a:off x="17464889" y="9424701"/>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a:hlinkClick r:id="rId13" action="ppaction://hlinksldjump"/>
          </p:cNvPr>
          <p:cNvSpPr/>
          <p:nvPr/>
        </p:nvSpPr>
        <p:spPr>
          <a:xfrm flipH="false" flipV="false" rot="-5400000">
            <a:off x="232886" y="9446483"/>
            <a:ext cx="619125" cy="533573"/>
          </a:xfrm>
          <a:custGeom>
            <a:avLst/>
            <a:gdLst/>
            <a:ahLst/>
            <a:cxnLst/>
            <a:rect r="r" b="b" t="t" l="l"/>
            <a:pathLst>
              <a:path h="533573" w="619125">
                <a:moveTo>
                  <a:pt x="0" y="0"/>
                </a:moveTo>
                <a:lnTo>
                  <a:pt x="619125" y="0"/>
                </a:lnTo>
                <a:lnTo>
                  <a:pt x="619125" y="533573"/>
                </a:lnTo>
                <a:lnTo>
                  <a:pt x="0" y="53357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77851"/>
            </a:stretch>
          </a:blipFill>
        </p:spPr>
      </p:sp>
      <p:grpSp>
        <p:nvGrpSpPr>
          <p:cNvPr name="Group 3" id="3"/>
          <p:cNvGrpSpPr/>
          <p:nvPr/>
        </p:nvGrpSpPr>
        <p:grpSpPr>
          <a:xfrm rot="0">
            <a:off x="3224565" y="2139174"/>
            <a:ext cx="11838870" cy="2797175"/>
            <a:chOff x="0" y="0"/>
            <a:chExt cx="15785160" cy="3729566"/>
          </a:xfrm>
        </p:grpSpPr>
        <p:sp>
          <p:nvSpPr>
            <p:cNvPr name="TextBox 4" id="4"/>
            <p:cNvSpPr txBox="true"/>
            <p:nvPr/>
          </p:nvSpPr>
          <p:spPr>
            <a:xfrm rot="0">
              <a:off x="0" y="133350"/>
              <a:ext cx="15785160" cy="2808816"/>
            </a:xfrm>
            <a:prstGeom prst="rect">
              <a:avLst/>
            </a:prstGeom>
          </p:spPr>
          <p:txBody>
            <a:bodyPr anchor="t" rtlCol="false" tIns="0" lIns="0" bIns="0" rIns="0">
              <a:spAutoFit/>
            </a:bodyPr>
            <a:lstStyle/>
            <a:p>
              <a:pPr algn="ctr" marL="0" indent="0" lvl="0">
                <a:lnSpc>
                  <a:spcPts val="14499"/>
                </a:lnSpc>
              </a:pPr>
              <a:r>
                <a:rPr lang="en-US" sz="14499">
                  <a:gradFill>
                    <a:gsLst>
                      <a:gs pos="0">
                        <a:srgbClr val="21B619">
                          <a:alpha val="100000"/>
                        </a:srgbClr>
                      </a:gs>
                      <a:gs pos="50000">
                        <a:srgbClr val="EFEFEF">
                          <a:alpha val="100000"/>
                        </a:srgbClr>
                      </a:gs>
                      <a:gs pos="100000">
                        <a:srgbClr val="F60707">
                          <a:alpha val="100000"/>
                        </a:srgbClr>
                      </a:gs>
                    </a:gsLst>
                    <a:lin ang="0"/>
                  </a:gradFill>
                  <a:latin typeface="Maharlika"/>
                  <a:ea typeface="Maharlika"/>
                  <a:cs typeface="Maharlika"/>
                  <a:sym typeface="Maharlika"/>
                </a:rPr>
                <a:t>Grazie!</a:t>
              </a:r>
            </a:p>
          </p:txBody>
        </p:sp>
        <p:sp>
          <p:nvSpPr>
            <p:cNvPr name="Freeform 5" id="5"/>
            <p:cNvSpPr/>
            <p:nvPr/>
          </p:nvSpPr>
          <p:spPr>
            <a:xfrm flipH="false" flipV="false" rot="0">
              <a:off x="7498880" y="2942166"/>
              <a:ext cx="787400" cy="787400"/>
            </a:xfrm>
            <a:custGeom>
              <a:avLst/>
              <a:gdLst/>
              <a:ahLst/>
              <a:cxnLst/>
              <a:rect r="r" b="b" t="t" l="l"/>
              <a:pathLst>
                <a:path h="787400" w="787400">
                  <a:moveTo>
                    <a:pt x="0" y="0"/>
                  </a:moveTo>
                  <a:lnTo>
                    <a:pt x="787400" y="0"/>
                  </a:lnTo>
                  <a:lnTo>
                    <a:pt x="787400" y="787400"/>
                  </a:lnTo>
                  <a:lnTo>
                    <a:pt x="0" y="7874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grpSp>
        <p:nvGrpSpPr>
          <p:cNvPr name="Group 6" id="6"/>
          <p:cNvGrpSpPr/>
          <p:nvPr/>
        </p:nvGrpSpPr>
        <p:grpSpPr>
          <a:xfrm rot="0">
            <a:off x="3337148" y="5360091"/>
            <a:ext cx="11838870" cy="2785110"/>
            <a:chOff x="0" y="0"/>
            <a:chExt cx="15785160" cy="3713480"/>
          </a:xfrm>
        </p:grpSpPr>
        <p:sp>
          <p:nvSpPr>
            <p:cNvPr name="TextBox 7" id="7"/>
            <p:cNvSpPr txBox="true"/>
            <p:nvPr/>
          </p:nvSpPr>
          <p:spPr>
            <a:xfrm rot="0">
              <a:off x="0" y="123825"/>
              <a:ext cx="15785160" cy="2802255"/>
            </a:xfrm>
            <a:prstGeom prst="rect">
              <a:avLst/>
            </a:prstGeom>
          </p:spPr>
          <p:txBody>
            <a:bodyPr anchor="t" rtlCol="false" tIns="0" lIns="0" bIns="0" rIns="0">
              <a:spAutoFit/>
            </a:bodyPr>
            <a:lstStyle/>
            <a:p>
              <a:pPr algn="ctr" marL="0" indent="0" lvl="0">
                <a:lnSpc>
                  <a:spcPts val="14400"/>
                </a:lnSpc>
              </a:pPr>
              <a:r>
                <a:rPr lang="en-US" sz="14400">
                  <a:solidFill>
                    <a:srgbClr val="FFFFFF"/>
                  </a:solidFill>
                  <a:latin typeface="Maharlika"/>
                  <a:ea typeface="Maharlika"/>
                  <a:cs typeface="Maharlika"/>
                  <a:sym typeface="Maharlika"/>
                </a:rPr>
                <a:t>Thank you!</a:t>
              </a:r>
            </a:p>
          </p:txBody>
        </p:sp>
        <p:sp>
          <p:nvSpPr>
            <p:cNvPr name="Freeform 8" id="8"/>
            <p:cNvSpPr/>
            <p:nvPr/>
          </p:nvSpPr>
          <p:spPr>
            <a:xfrm flipH="false" flipV="false" rot="0">
              <a:off x="7498880" y="2926080"/>
              <a:ext cx="787400" cy="787400"/>
            </a:xfrm>
            <a:custGeom>
              <a:avLst/>
              <a:gdLst/>
              <a:ahLst/>
              <a:cxnLst/>
              <a:rect r="r" b="b" t="t" l="l"/>
              <a:pathLst>
                <a:path h="787400" w="787400">
                  <a:moveTo>
                    <a:pt x="0" y="0"/>
                  </a:moveTo>
                  <a:lnTo>
                    <a:pt x="787400" y="0"/>
                  </a:lnTo>
                  <a:lnTo>
                    <a:pt x="787400" y="787400"/>
                  </a:lnTo>
                  <a:lnTo>
                    <a:pt x="0" y="7874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sp>
        <p:nvSpPr>
          <p:cNvPr name="TextBox 9" id="9"/>
          <p:cNvSpPr txBox="true"/>
          <p:nvPr/>
        </p:nvSpPr>
        <p:spPr>
          <a:xfrm rot="0">
            <a:off x="289024" y="9527909"/>
            <a:ext cx="16230600" cy="257175"/>
          </a:xfrm>
          <a:prstGeom prst="rect">
            <a:avLst/>
          </a:prstGeom>
        </p:spPr>
        <p:txBody>
          <a:bodyPr anchor="t" rtlCol="false" tIns="0" lIns="0" bIns="0" rIns="0">
            <a:spAutoFit/>
          </a:bodyPr>
          <a:lstStyle/>
          <a:p>
            <a:pPr algn="l">
              <a:lnSpc>
                <a:spcPts val="2100"/>
              </a:lnSpc>
            </a:pPr>
            <a:r>
              <a:rPr lang="en-US" sz="1500">
                <a:solidFill>
                  <a:srgbClr val="FFFFFF"/>
                </a:solidFill>
                <a:latin typeface="Open Sans"/>
                <a:ea typeface="Open Sans"/>
                <a:cs typeface="Open Sans"/>
                <a:sym typeface="Open Sans"/>
              </a:rPr>
              <a:t>For </a:t>
            </a:r>
            <a:r>
              <a:rPr lang="en-US" sz="1500">
                <a:solidFill>
                  <a:srgbClr val="FFFFFF"/>
                </a:solidFill>
                <a:latin typeface="Open Sans"/>
                <a:ea typeface="Open Sans"/>
                <a:cs typeface="Open Sans"/>
                <a:sym typeface="Open Sans"/>
              </a:rPr>
              <a:t>internal distribution only. Unauthorized reproduction is prohibited</a:t>
            </a:r>
          </a:p>
        </p:txBody>
      </p:sp>
      <p:sp>
        <p:nvSpPr>
          <p:cNvPr name="TextBox 10" id="10"/>
          <p:cNvSpPr txBox="true"/>
          <p:nvPr/>
        </p:nvSpPr>
        <p:spPr>
          <a:xfrm rot="0">
            <a:off x="289024" y="9756508"/>
            <a:ext cx="739676" cy="257175"/>
          </a:xfrm>
          <a:prstGeom prst="rect">
            <a:avLst/>
          </a:prstGeom>
        </p:spPr>
        <p:txBody>
          <a:bodyPr anchor="t" rtlCol="false" tIns="0" lIns="0" bIns="0" rIns="0">
            <a:spAutoFit/>
          </a:bodyPr>
          <a:lstStyle/>
          <a:p>
            <a:pPr algn="l" marL="0" indent="0" lvl="0">
              <a:lnSpc>
                <a:spcPts val="2100"/>
              </a:lnSpc>
              <a:spcBef>
                <a:spcPct val="0"/>
              </a:spcBef>
            </a:pPr>
            <a:r>
              <a:rPr lang="en-US" sz="1500" strike="noStrike" u="none">
                <a:solidFill>
                  <a:srgbClr val="FFFFFF"/>
                </a:solidFill>
                <a:latin typeface="Open Sans"/>
                <a:ea typeface="Open Sans"/>
                <a:cs typeface="Open Sans"/>
                <a:sym typeface="Open Sans"/>
              </a:rPr>
              <a:t>MFDM©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DAG4f_wOBDs</dc:identifier>
  <dcterms:modified xsi:type="dcterms:W3CDTF">2011-08-01T06:04:30Z</dcterms:modified>
  <cp:revision>1</cp:revision>
  <dc:title>DISCOVER BOLOGNA</dc:title>
</cp:coreProperties>
</file>